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/>
      <a:tcStyle>
        <a:tcBdr/>
        <a:fill>
          <a:solidFill>
            <a:srgbClr val="E7F1EE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/>
      <a:tcStyle>
        <a:tcBdr/>
        <a:fill>
          <a:solidFill>
            <a:srgbClr val="FCFB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/>
      <a:tcStyle>
        <a:tcBdr/>
        <a:fill>
          <a:solidFill>
            <a:srgbClr val="E9E7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4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5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96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o do título"/>
          <p:cNvSpPr txBox="1">
            <a:spLocks noGrp="1"/>
          </p:cNvSpPr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t>Texto do título</a:t>
            </a:r>
          </a:p>
        </p:txBody>
      </p:sp>
      <p:sp>
        <p:nvSpPr>
          <p:cNvPr id="105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06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107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3" name="Nível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4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o do título"/>
          <p:cNvSpPr txBox="1">
            <a:spLocks noGrp="1"/>
          </p:cNvSpPr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sz="3600" cap="all"/>
            </a:lvl1pPr>
          </a:lstStyle>
          <a:p>
            <a:r>
              <a:t>Texto do título</a:t>
            </a:r>
          </a:p>
        </p:txBody>
      </p:sp>
      <p:sp>
        <p:nvSpPr>
          <p:cNvPr id="32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3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1" name="Nível um…"/>
          <p:cNvSpPr txBox="1">
            <a:spLocks noGrp="1"/>
          </p:cNvSpPr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0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5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sz="2000" b="1">
                <a:solidFill>
                  <a:srgbClr val="008080"/>
                </a:solidFill>
              </a:defRPr>
            </a:pPr>
            <a:endParaRPr/>
          </a:p>
        </p:txBody>
      </p:sp>
      <p:sp>
        <p:nvSpPr>
          <p:cNvPr id="52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pic>
        <p:nvPicPr>
          <p:cNvPr id="60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IMG_1766.jpeg" descr="IMG_176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6237" y="4123321"/>
            <a:ext cx="729725" cy="497307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o do título"/>
          <p:cNvSpPr txBox="1">
            <a:spLocks noGrp="1"/>
          </p:cNvSpPr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7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7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o do título"/>
          <p:cNvSpPr txBox="1">
            <a:spLocks noGrp="1"/>
          </p:cNvSpPr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sz="2200" b="1"/>
            </a:lvl1pPr>
          </a:lstStyle>
          <a:p>
            <a:r>
              <a:t>Texto do título</a:t>
            </a:r>
          </a:p>
        </p:txBody>
      </p:sp>
      <p:sp>
        <p:nvSpPr>
          <p:cNvPr id="86" name="Picture Placeholder 2"/>
          <p:cNvSpPr>
            <a:spLocks noGrp="1"/>
          </p:cNvSpPr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7" name="Nível um…"/>
          <p:cNvSpPr txBox="1">
            <a:spLocks noGrp="1"/>
          </p:cNvSpPr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88" name="Número do diapositivo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o do título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5" name="Nível um…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" name="Número do diapositivo"/>
          <p:cNvSpPr txBox="1">
            <a:spLocks noGrp="1"/>
          </p:cNvSpPr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600" b="0" i="0" u="none" strike="noStrike" cap="none" spc="-100" baseline="0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sz="2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1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3.jpeg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10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ubtitle 2"/>
          <p:cNvSpPr txBox="1">
            <a:spLocks noGrp="1"/>
          </p:cNvSpPr>
          <p:nvPr>
            <p:ph type="body" sz="half" idx="1"/>
          </p:nvPr>
        </p:nvSpPr>
        <p:spPr>
          <a:xfrm>
            <a:off x="1669731" y="3235787"/>
            <a:ext cx="6300905" cy="1556554"/>
          </a:xfrm>
          <a:prstGeom prst="rect">
            <a:avLst/>
          </a:prstGeom>
        </p:spPr>
        <p:txBody>
          <a:bodyPr/>
          <a:lstStyle>
            <a:lvl1pPr algn="r">
              <a:spcBef>
                <a:spcPts val="500"/>
              </a:spcBef>
              <a:defRPr sz="3400" b="1" i="1">
                <a:solidFill>
                  <a:srgbClr val="006060"/>
                </a:solidFill>
                <a:effectLst>
                  <a:outerShdw blurRad="25400" dist="38100" dir="2700000" rotWithShape="0">
                    <a:srgbClr val="000000">
                      <a:alpha val="52000"/>
                    </a:srgbClr>
                  </a:outerShdw>
                </a:effectLst>
              </a:defRPr>
            </a:lvl1pPr>
          </a:lstStyle>
          <a:p>
            <a:r>
              <a:t> LIDERE UMA CÉLULA VITORIOSA</a:t>
            </a:r>
          </a:p>
        </p:txBody>
      </p:sp>
      <p:pic>
        <p:nvPicPr>
          <p:cNvPr id="117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6964" y="429494"/>
            <a:ext cx="7693814" cy="2885182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PCE- PLANO DE CRESCIMENTO ESPIRITUAL"/>
          <p:cNvSpPr/>
          <p:nvPr/>
        </p:nvSpPr>
        <p:spPr>
          <a:xfrm>
            <a:off x="10703" y="1435273"/>
            <a:ext cx="5075572" cy="118374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PCE- PLANO DE CRESCIMENTO ESPIRITUAL</a:t>
            </a:r>
          </a:p>
        </p:txBody>
      </p:sp>
      <p:grpSp>
        <p:nvGrpSpPr>
          <p:cNvPr id="121" name="Agrupar"/>
          <p:cNvGrpSpPr/>
          <p:nvPr/>
        </p:nvGrpSpPr>
        <p:grpSpPr>
          <a:xfrm>
            <a:off x="7277782" y="790737"/>
            <a:ext cx="1810884" cy="2162696"/>
            <a:chOff x="0" y="0"/>
            <a:chExt cx="1810883" cy="2162695"/>
          </a:xfrm>
        </p:grpSpPr>
        <p:sp>
          <p:nvSpPr>
            <p:cNvPr id="119" name="4"/>
            <p:cNvSpPr/>
            <p:nvPr/>
          </p:nvSpPr>
          <p:spPr>
            <a:xfrm>
              <a:off x="0" y="351811"/>
              <a:ext cx="1810884" cy="1810885"/>
            </a:xfrm>
            <a:prstGeom prst="roundRect">
              <a:avLst>
                <a:gd name="adj" fmla="val 11069"/>
              </a:avLst>
            </a:prstGeom>
            <a:solidFill>
              <a:schemeClr val="accent1">
                <a:lumOff val="-8431"/>
              </a:schemeClr>
            </a:solidFill>
            <a:ln w="12700" cap="flat">
              <a:solidFill>
                <a:srgbClr val="004D65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13200" b="1">
                  <a:solidFill>
                    <a:srgbClr val="FFFFFF"/>
                  </a:solidFill>
                </a:defRPr>
              </a:lvl1pPr>
            </a:lstStyle>
            <a:p>
              <a:r>
                <a:t>4</a:t>
              </a:r>
            </a:p>
          </p:txBody>
        </p:sp>
        <p:sp>
          <p:nvSpPr>
            <p:cNvPr id="120" name="NÍVEL"/>
            <p:cNvSpPr/>
            <p:nvPr/>
          </p:nvSpPr>
          <p:spPr>
            <a:xfrm>
              <a:off x="165560" y="0"/>
              <a:ext cx="1479765" cy="512297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hueOff val="-293268"/>
                    <a:satOff val="-29419"/>
                    <a:lumOff val="37290"/>
                  </a:schemeClr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blurRad="190500" dist="12700" dir="5400000" rotWithShape="0">
                <a:srgbClr val="000000">
                  <a:alpha val="75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algn="ctr">
                <a:defRPr sz="3400" b="1"/>
              </a:lvl1pPr>
            </a:lstStyle>
            <a:p>
              <a:r>
                <a:t>NÍVEL</a:t>
              </a:r>
            </a:p>
          </p:txBody>
        </p:sp>
      </p:grp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Retângulo 9"/>
          <p:cNvSpPr txBox="1"/>
          <p:nvPr/>
        </p:nvSpPr>
        <p:spPr>
          <a:xfrm>
            <a:off x="324085" y="1215472"/>
            <a:ext cx="3465593" cy="70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/>
            </a:lvl1pPr>
          </a:lstStyle>
          <a:p>
            <a:r>
              <a:t>Êxodo 18:21</a:t>
            </a:r>
          </a:p>
        </p:txBody>
      </p:sp>
      <p:grpSp>
        <p:nvGrpSpPr>
          <p:cNvPr id="156" name="Texto explicativo em seta para baixo 11"/>
          <p:cNvGrpSpPr/>
          <p:nvPr/>
        </p:nvGrpSpPr>
        <p:grpSpPr>
          <a:xfrm>
            <a:off x="278364" y="2403795"/>
            <a:ext cx="1562890" cy="1336754"/>
            <a:chOff x="0" y="0"/>
            <a:chExt cx="1562888" cy="1336752"/>
          </a:xfrm>
        </p:grpSpPr>
        <p:sp>
          <p:nvSpPr>
            <p:cNvPr id="154" name="Forma"/>
            <p:cNvSpPr/>
            <p:nvPr/>
          </p:nvSpPr>
          <p:spPr>
            <a:xfrm>
              <a:off x="-1" y="0"/>
              <a:ext cx="1562890" cy="1336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4035"/>
                  </a:lnTo>
                  <a:lnTo>
                    <a:pt x="13109" y="14035"/>
                  </a:lnTo>
                  <a:lnTo>
                    <a:pt x="13109" y="16200"/>
                  </a:lnTo>
                  <a:lnTo>
                    <a:pt x="15419" y="16200"/>
                  </a:lnTo>
                  <a:lnTo>
                    <a:pt x="10800" y="21600"/>
                  </a:lnTo>
                  <a:lnTo>
                    <a:pt x="6181" y="16200"/>
                  </a:lnTo>
                  <a:lnTo>
                    <a:pt x="8491" y="16200"/>
                  </a:lnTo>
                  <a:lnTo>
                    <a:pt x="8491" y="14035"/>
                  </a:lnTo>
                  <a:lnTo>
                    <a:pt x="0" y="14035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/>
              </a:pPr>
              <a:endParaRPr/>
            </a:p>
          </p:txBody>
        </p:sp>
        <p:sp>
          <p:nvSpPr>
            <p:cNvPr id="155" name="Chefes…"/>
            <p:cNvSpPr txBox="1"/>
            <p:nvPr/>
          </p:nvSpPr>
          <p:spPr>
            <a:xfrm>
              <a:off x="58419" y="53906"/>
              <a:ext cx="1446050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400" b="1"/>
              </a:pPr>
              <a:r>
                <a:t>Chefes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400" b="1"/>
              </a:pPr>
              <a:r>
                <a:t>de 10</a:t>
              </a:r>
            </a:p>
          </p:txBody>
        </p:sp>
      </p:grpSp>
      <p:grpSp>
        <p:nvGrpSpPr>
          <p:cNvPr id="159" name="Texto explicativo em seta para baixo 13"/>
          <p:cNvGrpSpPr/>
          <p:nvPr/>
        </p:nvGrpSpPr>
        <p:grpSpPr>
          <a:xfrm>
            <a:off x="2085740" y="2403795"/>
            <a:ext cx="1927022" cy="1336754"/>
            <a:chOff x="0" y="0"/>
            <a:chExt cx="1927020" cy="1336752"/>
          </a:xfrm>
        </p:grpSpPr>
        <p:sp>
          <p:nvSpPr>
            <p:cNvPr id="157" name="Forma"/>
            <p:cNvSpPr/>
            <p:nvPr/>
          </p:nvSpPr>
          <p:spPr>
            <a:xfrm>
              <a:off x="0" y="0"/>
              <a:ext cx="1927021" cy="1336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4035"/>
                  </a:lnTo>
                  <a:lnTo>
                    <a:pt x="12673" y="14035"/>
                  </a:lnTo>
                  <a:lnTo>
                    <a:pt x="12673" y="16200"/>
                  </a:lnTo>
                  <a:lnTo>
                    <a:pt x="14546" y="16200"/>
                  </a:lnTo>
                  <a:lnTo>
                    <a:pt x="10800" y="21600"/>
                  </a:lnTo>
                  <a:lnTo>
                    <a:pt x="7054" y="16200"/>
                  </a:lnTo>
                  <a:lnTo>
                    <a:pt x="8927" y="16200"/>
                  </a:lnTo>
                  <a:lnTo>
                    <a:pt x="8927" y="14035"/>
                  </a:lnTo>
                  <a:lnTo>
                    <a:pt x="0" y="14035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/>
              </a:pPr>
              <a:endParaRPr/>
            </a:p>
          </p:txBody>
        </p:sp>
        <p:sp>
          <p:nvSpPr>
            <p:cNvPr id="158" name="Chefes…"/>
            <p:cNvSpPr txBox="1"/>
            <p:nvPr/>
          </p:nvSpPr>
          <p:spPr>
            <a:xfrm>
              <a:off x="58420" y="53906"/>
              <a:ext cx="1810182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400" b="1"/>
              </a:pPr>
              <a:r>
                <a:t>Chefes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400" b="1"/>
              </a:pPr>
              <a:r>
                <a:t>de 50</a:t>
              </a:r>
            </a:p>
          </p:txBody>
        </p:sp>
      </p:grpSp>
      <p:grpSp>
        <p:nvGrpSpPr>
          <p:cNvPr id="162" name="Texto explicativo em seta para baixo 14"/>
          <p:cNvGrpSpPr/>
          <p:nvPr/>
        </p:nvGrpSpPr>
        <p:grpSpPr>
          <a:xfrm>
            <a:off x="4243327" y="2403795"/>
            <a:ext cx="2095531" cy="1336754"/>
            <a:chOff x="0" y="0"/>
            <a:chExt cx="2095530" cy="1336752"/>
          </a:xfrm>
        </p:grpSpPr>
        <p:sp>
          <p:nvSpPr>
            <p:cNvPr id="160" name="Forma"/>
            <p:cNvSpPr/>
            <p:nvPr/>
          </p:nvSpPr>
          <p:spPr>
            <a:xfrm>
              <a:off x="-1" y="0"/>
              <a:ext cx="2095532" cy="1336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4035"/>
                  </a:lnTo>
                  <a:lnTo>
                    <a:pt x="12522" y="14035"/>
                  </a:lnTo>
                  <a:lnTo>
                    <a:pt x="12522" y="16200"/>
                  </a:lnTo>
                  <a:lnTo>
                    <a:pt x="14245" y="16200"/>
                  </a:lnTo>
                  <a:lnTo>
                    <a:pt x="10800" y="21600"/>
                  </a:lnTo>
                  <a:lnTo>
                    <a:pt x="7355" y="16200"/>
                  </a:lnTo>
                  <a:lnTo>
                    <a:pt x="9078" y="16200"/>
                  </a:lnTo>
                  <a:lnTo>
                    <a:pt x="9078" y="14035"/>
                  </a:lnTo>
                  <a:lnTo>
                    <a:pt x="0" y="14035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/>
              </a:pPr>
              <a:endParaRPr/>
            </a:p>
          </p:txBody>
        </p:sp>
        <p:sp>
          <p:nvSpPr>
            <p:cNvPr id="161" name="Chefes…"/>
            <p:cNvSpPr txBox="1"/>
            <p:nvPr/>
          </p:nvSpPr>
          <p:spPr>
            <a:xfrm>
              <a:off x="58419" y="53906"/>
              <a:ext cx="1978692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400" b="1"/>
              </a:pPr>
              <a:r>
                <a:t>Chefes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400" b="1"/>
              </a:pPr>
              <a:r>
                <a:t>de 100</a:t>
              </a:r>
            </a:p>
          </p:txBody>
        </p:sp>
      </p:grpSp>
      <p:grpSp>
        <p:nvGrpSpPr>
          <p:cNvPr id="165" name="Texto explicativo em seta para baixo 15"/>
          <p:cNvGrpSpPr/>
          <p:nvPr/>
        </p:nvGrpSpPr>
        <p:grpSpPr>
          <a:xfrm>
            <a:off x="6569472" y="2403795"/>
            <a:ext cx="1719803" cy="1336754"/>
            <a:chOff x="0" y="0"/>
            <a:chExt cx="1719802" cy="1336752"/>
          </a:xfrm>
        </p:grpSpPr>
        <p:sp>
          <p:nvSpPr>
            <p:cNvPr id="163" name="Forma"/>
            <p:cNvSpPr/>
            <p:nvPr/>
          </p:nvSpPr>
          <p:spPr>
            <a:xfrm>
              <a:off x="-1" y="0"/>
              <a:ext cx="1719804" cy="13367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4035"/>
                  </a:lnTo>
                  <a:lnTo>
                    <a:pt x="12899" y="14035"/>
                  </a:lnTo>
                  <a:lnTo>
                    <a:pt x="12899" y="16200"/>
                  </a:lnTo>
                  <a:lnTo>
                    <a:pt x="14997" y="16200"/>
                  </a:lnTo>
                  <a:lnTo>
                    <a:pt x="10800" y="21600"/>
                  </a:lnTo>
                  <a:lnTo>
                    <a:pt x="6603" y="16200"/>
                  </a:lnTo>
                  <a:lnTo>
                    <a:pt x="8701" y="16200"/>
                  </a:lnTo>
                  <a:lnTo>
                    <a:pt x="8701" y="14035"/>
                  </a:lnTo>
                  <a:lnTo>
                    <a:pt x="0" y="14035"/>
                  </a:lnTo>
                  <a:close/>
                </a:path>
              </a:pathLst>
            </a:custGeom>
            <a:no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/>
              </a:pPr>
              <a:endParaRPr/>
            </a:p>
          </p:txBody>
        </p:sp>
        <p:sp>
          <p:nvSpPr>
            <p:cNvPr id="164" name="Chefes…"/>
            <p:cNvSpPr txBox="1"/>
            <p:nvPr/>
          </p:nvSpPr>
          <p:spPr>
            <a:xfrm>
              <a:off x="58419" y="53906"/>
              <a:ext cx="1602964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400" b="1"/>
              </a:pPr>
              <a:r>
                <a:t>Chefes</a:t>
              </a:r>
              <a:endParaRPr>
                <a:solidFill>
                  <a:srgbClr val="FFFFFF"/>
                </a:solidFill>
              </a:endParaRPr>
            </a:p>
            <a:p>
              <a:pPr algn="ctr">
                <a:defRPr sz="2400" b="1"/>
              </a:pPr>
              <a:r>
                <a:t>de 1000</a:t>
              </a:r>
            </a:p>
          </p:txBody>
        </p:sp>
      </p:grpSp>
      <p:grpSp>
        <p:nvGrpSpPr>
          <p:cNvPr id="168" name="Retângulo 16"/>
          <p:cNvGrpSpPr/>
          <p:nvPr/>
        </p:nvGrpSpPr>
        <p:grpSpPr>
          <a:xfrm>
            <a:off x="278364" y="3847705"/>
            <a:ext cx="1562890" cy="934200"/>
            <a:chOff x="0" y="0"/>
            <a:chExt cx="1562888" cy="934198"/>
          </a:xfrm>
        </p:grpSpPr>
        <p:sp>
          <p:nvSpPr>
            <p:cNvPr id="166" name="Retangular"/>
            <p:cNvSpPr/>
            <p:nvPr/>
          </p:nvSpPr>
          <p:spPr>
            <a:xfrm>
              <a:off x="-1" y="0"/>
              <a:ext cx="1562890" cy="934199"/>
            </a:xfrm>
            <a:prstGeom prst="rect">
              <a:avLst/>
            </a:prstGeom>
            <a:noFill/>
            <a:ln w="254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" name="Líder de Célula"/>
            <p:cNvSpPr txBox="1"/>
            <p:nvPr/>
          </p:nvSpPr>
          <p:spPr>
            <a:xfrm>
              <a:off x="58419" y="62716"/>
              <a:ext cx="1446050" cy="8087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500" b="1">
                  <a:solidFill>
                    <a:srgbClr val="008080"/>
                  </a:solidFill>
                </a:defRPr>
              </a:lvl1pPr>
            </a:lstStyle>
            <a:p>
              <a:r>
                <a:t>Líder de Célula</a:t>
              </a:r>
            </a:p>
          </p:txBody>
        </p:sp>
      </p:grpSp>
      <p:grpSp>
        <p:nvGrpSpPr>
          <p:cNvPr id="171" name="Retângulo 17"/>
          <p:cNvGrpSpPr/>
          <p:nvPr/>
        </p:nvGrpSpPr>
        <p:grpSpPr>
          <a:xfrm>
            <a:off x="2085745" y="3847705"/>
            <a:ext cx="1928487" cy="934200"/>
            <a:chOff x="0" y="0"/>
            <a:chExt cx="1928485" cy="934198"/>
          </a:xfrm>
        </p:grpSpPr>
        <p:sp>
          <p:nvSpPr>
            <p:cNvPr id="169" name="Retangular"/>
            <p:cNvSpPr/>
            <p:nvPr/>
          </p:nvSpPr>
          <p:spPr>
            <a:xfrm>
              <a:off x="0" y="0"/>
              <a:ext cx="1928486" cy="934199"/>
            </a:xfrm>
            <a:prstGeom prst="rect">
              <a:avLst/>
            </a:prstGeom>
            <a:noFill/>
            <a:ln w="254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>
                  <a:solidFill>
                    <a:srgbClr val="008080"/>
                  </a:solidFill>
                </a:defRPr>
              </a:pPr>
              <a:endParaRPr/>
            </a:p>
          </p:txBody>
        </p:sp>
        <p:sp>
          <p:nvSpPr>
            <p:cNvPr id="170" name="Supervisor"/>
            <p:cNvSpPr txBox="1"/>
            <p:nvPr/>
          </p:nvSpPr>
          <p:spPr>
            <a:xfrm>
              <a:off x="58420" y="259566"/>
              <a:ext cx="1811647" cy="41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500" b="1">
                  <a:solidFill>
                    <a:srgbClr val="008080"/>
                  </a:solidFill>
                </a:defRPr>
              </a:lvl1pPr>
            </a:lstStyle>
            <a:p>
              <a:r>
                <a:t>Supervisor</a:t>
              </a:r>
            </a:p>
          </p:txBody>
        </p:sp>
      </p:grpSp>
      <p:grpSp>
        <p:nvGrpSpPr>
          <p:cNvPr id="174" name="Retângulo 18"/>
          <p:cNvGrpSpPr/>
          <p:nvPr/>
        </p:nvGrpSpPr>
        <p:grpSpPr>
          <a:xfrm>
            <a:off x="4243330" y="3847705"/>
            <a:ext cx="2096020" cy="934200"/>
            <a:chOff x="0" y="0"/>
            <a:chExt cx="2096018" cy="934198"/>
          </a:xfrm>
        </p:grpSpPr>
        <p:sp>
          <p:nvSpPr>
            <p:cNvPr id="172" name="Retangular"/>
            <p:cNvSpPr/>
            <p:nvPr/>
          </p:nvSpPr>
          <p:spPr>
            <a:xfrm>
              <a:off x="0" y="0"/>
              <a:ext cx="2096019" cy="934199"/>
            </a:xfrm>
            <a:prstGeom prst="rect">
              <a:avLst/>
            </a:prstGeom>
            <a:noFill/>
            <a:ln w="254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500" b="1">
                  <a:solidFill>
                    <a:srgbClr val="008080"/>
                  </a:solidFill>
                </a:defRPr>
              </a:pPr>
              <a:endParaRPr/>
            </a:p>
          </p:txBody>
        </p:sp>
        <p:sp>
          <p:nvSpPr>
            <p:cNvPr id="173" name="Coordenador"/>
            <p:cNvSpPr txBox="1"/>
            <p:nvPr/>
          </p:nvSpPr>
          <p:spPr>
            <a:xfrm>
              <a:off x="58420" y="259566"/>
              <a:ext cx="1979180" cy="4150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500" b="1" spc="-130">
                  <a:solidFill>
                    <a:srgbClr val="008080"/>
                  </a:solidFill>
                </a:defRPr>
              </a:lvl1pPr>
            </a:lstStyle>
            <a:p>
              <a:r>
                <a:t>Coordenador</a:t>
              </a:r>
            </a:p>
          </p:txBody>
        </p:sp>
      </p:grpSp>
      <p:grpSp>
        <p:nvGrpSpPr>
          <p:cNvPr id="177" name="Retângulo 19"/>
          <p:cNvGrpSpPr/>
          <p:nvPr/>
        </p:nvGrpSpPr>
        <p:grpSpPr>
          <a:xfrm>
            <a:off x="6569472" y="3847705"/>
            <a:ext cx="1719803" cy="934200"/>
            <a:chOff x="0" y="0"/>
            <a:chExt cx="1719802" cy="934198"/>
          </a:xfrm>
        </p:grpSpPr>
        <p:sp>
          <p:nvSpPr>
            <p:cNvPr id="175" name="Retangular"/>
            <p:cNvSpPr/>
            <p:nvPr/>
          </p:nvSpPr>
          <p:spPr>
            <a:xfrm>
              <a:off x="-1" y="0"/>
              <a:ext cx="1719804" cy="934199"/>
            </a:xfrm>
            <a:prstGeom prst="rect">
              <a:avLst/>
            </a:prstGeom>
            <a:noFill/>
            <a:ln w="254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" name="Pastor de Rede"/>
            <p:cNvSpPr txBox="1"/>
            <p:nvPr/>
          </p:nvSpPr>
          <p:spPr>
            <a:xfrm>
              <a:off x="58419" y="62716"/>
              <a:ext cx="1602964" cy="8087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500" b="1">
                  <a:solidFill>
                    <a:srgbClr val="008080"/>
                  </a:solidFill>
                </a:defRPr>
              </a:lvl1pPr>
            </a:lstStyle>
            <a:p>
              <a:r>
                <a:t>Pastor de Rede</a:t>
              </a:r>
            </a:p>
          </p:txBody>
        </p:sp>
      </p:grpSp>
      <p:sp>
        <p:nvSpPr>
          <p:cNvPr id="178" name="Titl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Antigo Testamento - Jetro</a:t>
            </a:r>
          </a:p>
        </p:txBody>
      </p:sp>
      <p:sp>
        <p:nvSpPr>
          <p:cNvPr id="179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Base Bíblica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 animBg="1" advAuto="0"/>
      <p:bldP spid="159" grpId="0" animBg="1" advAuto="0"/>
      <p:bldP spid="162" grpId="0" animBg="1" advAuto="0"/>
      <p:bldP spid="165" grpId="0" animBg="1" advAuto="0"/>
      <p:bldP spid="168" grpId="0" animBg="1" advAuto="0"/>
      <p:bldP spid="171" grpId="0" animBg="1" advAuto="0"/>
      <p:bldP spid="174" grpId="0" animBg="1" advAuto="0"/>
      <p:bldP spid="177" grpId="0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Título 1"/>
          <p:cNvSpPr txBox="1">
            <a:spLocks noGrp="1"/>
          </p:cNvSpPr>
          <p:nvPr>
            <p:ph type="title"/>
          </p:nvPr>
        </p:nvSpPr>
        <p:spPr>
          <a:xfrm>
            <a:off x="279508" y="188924"/>
            <a:ext cx="8229601" cy="589365"/>
          </a:xfrm>
          <a:prstGeom prst="rect">
            <a:avLst/>
          </a:prstGeom>
        </p:spPr>
        <p:txBody>
          <a:bodyPr/>
          <a:lstStyle>
            <a:lvl1pPr defTabSz="749808">
              <a:defRPr sz="3362" spc="-81"/>
            </a:lvl1pPr>
          </a:lstStyle>
          <a:p>
            <a:r>
              <a:t>Novo Testamento</a:t>
            </a:r>
          </a:p>
        </p:txBody>
      </p:sp>
      <p:sp>
        <p:nvSpPr>
          <p:cNvPr id="182" name="Placa 22"/>
          <p:cNvSpPr txBox="1"/>
          <p:nvPr/>
        </p:nvSpPr>
        <p:spPr>
          <a:xfrm>
            <a:off x="279506" y="1199722"/>
            <a:ext cx="7828345" cy="373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>
              <a:tabLst>
                <a:tab pos="800100" algn="l"/>
              </a:tabLst>
              <a:defRPr sz="2400" b="1"/>
            </a:pPr>
            <a:r>
              <a:t>ATOS 2:42-47 | </a:t>
            </a:r>
            <a:r>
              <a:rPr b="0"/>
              <a:t>“…partindo o pão de </a:t>
            </a:r>
            <a:r>
              <a:rPr>
                <a:solidFill>
                  <a:srgbClr val="006060"/>
                </a:solidFill>
              </a:rPr>
              <a:t>casa em casa</a:t>
            </a:r>
            <a:r>
              <a:rPr b="0"/>
              <a:t>”</a:t>
            </a:r>
          </a:p>
        </p:txBody>
      </p:sp>
      <p:sp>
        <p:nvSpPr>
          <p:cNvPr id="183" name="Placa 23"/>
          <p:cNvSpPr txBox="1"/>
          <p:nvPr/>
        </p:nvSpPr>
        <p:spPr>
          <a:xfrm>
            <a:off x="279506" y="3167095"/>
            <a:ext cx="7828345" cy="301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sz="2400" b="1"/>
            </a:pPr>
            <a:r>
              <a:t>ROMANOS 16:3,5,10 | </a:t>
            </a:r>
            <a:r>
              <a:rPr b="0" spc="-100"/>
              <a:t>“...a igreja que está </a:t>
            </a:r>
            <a:r>
              <a:rPr>
                <a:solidFill>
                  <a:srgbClr val="006060"/>
                </a:solidFill>
              </a:rPr>
              <a:t>na casa </a:t>
            </a:r>
            <a:r>
              <a:rPr b="0" spc="-100"/>
              <a:t>deles”</a:t>
            </a:r>
          </a:p>
        </p:txBody>
      </p:sp>
      <p:sp>
        <p:nvSpPr>
          <p:cNvPr id="184" name="Placa 24"/>
          <p:cNvSpPr txBox="1"/>
          <p:nvPr/>
        </p:nvSpPr>
        <p:spPr>
          <a:xfrm>
            <a:off x="279506" y="1843513"/>
            <a:ext cx="7828345" cy="373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>
              <a:defRPr sz="2400" b="1"/>
            </a:pPr>
            <a:r>
              <a:t>ATOS 5:42 | </a:t>
            </a:r>
            <a:r>
              <a:rPr b="0"/>
              <a:t>“... no templo e de </a:t>
            </a:r>
            <a:r>
              <a:rPr>
                <a:solidFill>
                  <a:srgbClr val="006060"/>
                </a:solidFill>
              </a:rPr>
              <a:t>casa em casa</a:t>
            </a:r>
            <a:r>
              <a:rPr b="0"/>
              <a:t>”</a:t>
            </a:r>
          </a:p>
        </p:txBody>
      </p:sp>
      <p:sp>
        <p:nvSpPr>
          <p:cNvPr id="185" name="Placa 25"/>
          <p:cNvSpPr txBox="1"/>
          <p:nvPr/>
        </p:nvSpPr>
        <p:spPr>
          <a:xfrm>
            <a:off x="279506" y="3810885"/>
            <a:ext cx="7828345" cy="3010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sz="2400" b="1"/>
            </a:pPr>
            <a:r>
              <a:t>COLOSSENSES 4:15 | </a:t>
            </a:r>
            <a:r>
              <a:rPr b="0" spc="-100"/>
              <a:t>“... a igreja que está </a:t>
            </a:r>
            <a:r>
              <a:rPr>
                <a:solidFill>
                  <a:srgbClr val="006060"/>
                </a:solidFill>
              </a:rPr>
              <a:t>em sua casa</a:t>
            </a:r>
            <a:r>
              <a:rPr b="0" spc="-100"/>
              <a:t>”</a:t>
            </a:r>
          </a:p>
        </p:txBody>
      </p:sp>
      <p:sp>
        <p:nvSpPr>
          <p:cNvPr id="186" name="Placa 26"/>
          <p:cNvSpPr txBox="1"/>
          <p:nvPr/>
        </p:nvSpPr>
        <p:spPr>
          <a:xfrm>
            <a:off x="279506" y="2523304"/>
            <a:ext cx="7828345" cy="301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sz="2400" b="1"/>
            </a:pPr>
            <a:r>
              <a:t>ATOS 20:20 | </a:t>
            </a:r>
            <a:r>
              <a:rPr b="0" spc="-100"/>
              <a:t>“... ensinando-vos publicamente e de </a:t>
            </a:r>
            <a:r>
              <a:rPr>
                <a:solidFill>
                  <a:srgbClr val="006060"/>
                </a:solidFill>
              </a:rPr>
              <a:t>casa em casa</a:t>
            </a:r>
            <a:r>
              <a:rPr b="0" spc="-100"/>
              <a:t>”</a:t>
            </a:r>
          </a:p>
        </p:txBody>
      </p:sp>
      <p:sp>
        <p:nvSpPr>
          <p:cNvPr id="187" name="Placa 27"/>
          <p:cNvSpPr txBox="1"/>
          <p:nvPr/>
        </p:nvSpPr>
        <p:spPr>
          <a:xfrm>
            <a:off x="279506" y="4418678"/>
            <a:ext cx="7828345" cy="373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>
              <a:defRPr sz="2400" b="1"/>
            </a:pPr>
            <a:r>
              <a:t>FILEMON 1:2 | </a:t>
            </a:r>
            <a:r>
              <a:rPr b="0"/>
              <a:t>“... à igreja que está </a:t>
            </a:r>
            <a:r>
              <a:rPr>
                <a:solidFill>
                  <a:srgbClr val="006060"/>
                </a:solidFill>
              </a:rPr>
              <a:t>em tua casa</a:t>
            </a:r>
            <a:r>
              <a:rPr b="0"/>
              <a:t>”</a:t>
            </a:r>
          </a:p>
        </p:txBody>
      </p:sp>
      <p:sp>
        <p:nvSpPr>
          <p:cNvPr id="188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Base Bíblica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" grpId="0" animBg="1" advAuto="0"/>
      <p:bldP spid="183" grpId="0" animBg="1" advAuto="0"/>
      <p:bldP spid="184" grpId="0" animBg="1" advAuto="0"/>
      <p:bldP spid="185" grpId="0" animBg="1" advAuto="0"/>
      <p:bldP spid="186" grpId="0" animBg="1" advAuto="0"/>
      <p:bldP spid="187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TextBox 20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Célula</a:t>
            </a:r>
          </a:p>
        </p:txBody>
      </p:sp>
      <p:sp>
        <p:nvSpPr>
          <p:cNvPr id="191" name="Title 2"/>
          <p:cNvSpPr txBox="1">
            <a:spLocks noGrp="1"/>
          </p:cNvSpPr>
          <p:nvPr>
            <p:ph type="title"/>
          </p:nvPr>
        </p:nvSpPr>
        <p:spPr>
          <a:xfrm>
            <a:off x="181434" y="205978"/>
            <a:ext cx="7895768" cy="857251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Célula não é…</a:t>
            </a:r>
          </a:p>
        </p:txBody>
      </p:sp>
      <p:sp>
        <p:nvSpPr>
          <p:cNvPr id="192" name="TextBox 21"/>
          <p:cNvSpPr txBox="1"/>
          <p:nvPr/>
        </p:nvSpPr>
        <p:spPr>
          <a:xfrm>
            <a:off x="316220" y="1328843"/>
            <a:ext cx="6203711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5400" b="1"/>
            </a:lvl1pPr>
          </a:lstStyle>
          <a:p>
            <a:r>
              <a:t>Grupo de Oração</a:t>
            </a:r>
          </a:p>
        </p:txBody>
      </p:sp>
      <p:sp>
        <p:nvSpPr>
          <p:cNvPr id="193" name="TextBox 22"/>
          <p:cNvSpPr txBox="1"/>
          <p:nvPr/>
        </p:nvSpPr>
        <p:spPr>
          <a:xfrm>
            <a:off x="714758" y="2644126"/>
            <a:ext cx="7191986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5400" b="1">
                <a:solidFill>
                  <a:srgbClr val="10475C"/>
                </a:solidFill>
              </a:defRPr>
            </a:lvl1pPr>
          </a:lstStyle>
          <a:p>
            <a:r>
              <a:t>Grupo de Estudo Bíblico</a:t>
            </a:r>
          </a:p>
        </p:txBody>
      </p:sp>
      <p:sp>
        <p:nvSpPr>
          <p:cNvPr id="194" name="TextBox 23"/>
          <p:cNvSpPr txBox="1"/>
          <p:nvPr/>
        </p:nvSpPr>
        <p:spPr>
          <a:xfrm>
            <a:off x="1827769" y="3979490"/>
            <a:ext cx="6203711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5400" b="1">
                <a:solidFill>
                  <a:srgbClr val="006060"/>
                </a:solidFill>
              </a:defRPr>
            </a:lvl1pPr>
          </a:lstStyle>
          <a:p>
            <a:r>
              <a:t>Grupo de Comunhão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itle 2"/>
          <p:cNvSpPr txBox="1">
            <a:spLocks noGrp="1"/>
          </p:cNvSpPr>
          <p:nvPr>
            <p:ph type="title"/>
          </p:nvPr>
        </p:nvSpPr>
        <p:spPr>
          <a:xfrm>
            <a:off x="217179" y="205978"/>
            <a:ext cx="7860022" cy="857251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Célula não é…</a:t>
            </a:r>
          </a:p>
        </p:txBody>
      </p:sp>
      <p:sp>
        <p:nvSpPr>
          <p:cNvPr id="197" name="TextBox 21"/>
          <p:cNvSpPr txBox="1"/>
          <p:nvPr/>
        </p:nvSpPr>
        <p:spPr>
          <a:xfrm>
            <a:off x="1586260" y="1328843"/>
            <a:ext cx="6668635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r">
              <a:defRPr sz="5400" b="1"/>
            </a:lvl1pPr>
          </a:lstStyle>
          <a:p>
            <a:r>
              <a:t>Grupo de crescimento</a:t>
            </a:r>
          </a:p>
        </p:txBody>
      </p:sp>
      <p:sp>
        <p:nvSpPr>
          <p:cNvPr id="198" name="TextBox 22"/>
          <p:cNvSpPr txBox="1"/>
          <p:nvPr/>
        </p:nvSpPr>
        <p:spPr>
          <a:xfrm>
            <a:off x="1202363" y="2644126"/>
            <a:ext cx="6704381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5400" b="1">
                <a:solidFill>
                  <a:srgbClr val="10475C"/>
                </a:solidFill>
              </a:defRPr>
            </a:lvl1pPr>
          </a:lstStyle>
          <a:p>
            <a:r>
              <a:t>Grupo de cura e apoio</a:t>
            </a:r>
          </a:p>
        </p:txBody>
      </p:sp>
      <p:sp>
        <p:nvSpPr>
          <p:cNvPr id="199" name="TextBox 23"/>
          <p:cNvSpPr txBox="1"/>
          <p:nvPr/>
        </p:nvSpPr>
        <p:spPr>
          <a:xfrm>
            <a:off x="262899" y="3979490"/>
            <a:ext cx="6203711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5400" b="1">
                <a:solidFill>
                  <a:srgbClr val="006060"/>
                </a:solidFill>
              </a:defRPr>
            </a:lvl1pPr>
          </a:lstStyle>
          <a:p>
            <a:r>
              <a:t>Ponto de pregação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itle 2"/>
          <p:cNvSpPr txBox="1">
            <a:spLocks noGrp="1"/>
          </p:cNvSpPr>
          <p:nvPr>
            <p:ph type="title"/>
          </p:nvPr>
        </p:nvSpPr>
        <p:spPr>
          <a:xfrm>
            <a:off x="217179" y="205978"/>
            <a:ext cx="7860022" cy="857251"/>
          </a:xfrm>
          <a:prstGeom prst="rect">
            <a:avLst/>
          </a:prstGeom>
        </p:spPr>
        <p:txBody>
          <a:bodyPr/>
          <a:lstStyle>
            <a:lvl1pPr algn="r"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Célula é…</a:t>
            </a:r>
          </a:p>
        </p:txBody>
      </p:sp>
      <p:sp>
        <p:nvSpPr>
          <p:cNvPr id="202" name="TextBox 6"/>
          <p:cNvSpPr txBox="1"/>
          <p:nvPr/>
        </p:nvSpPr>
        <p:spPr>
          <a:xfrm>
            <a:off x="316219" y="983856"/>
            <a:ext cx="6203712" cy="601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 b="1"/>
            </a:pPr>
            <a:r>
              <a:t>Igreja </a:t>
            </a:r>
            <a:r>
              <a:rPr b="0"/>
              <a:t>que se reune:</a:t>
            </a:r>
          </a:p>
        </p:txBody>
      </p:sp>
      <p:sp>
        <p:nvSpPr>
          <p:cNvPr id="203" name="TextBox 7"/>
          <p:cNvSpPr txBox="1"/>
          <p:nvPr/>
        </p:nvSpPr>
        <p:spPr>
          <a:xfrm>
            <a:off x="259520" y="2066587"/>
            <a:ext cx="6203711" cy="122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 b="1">
                <a:solidFill>
                  <a:srgbClr val="006060"/>
                </a:solidFill>
              </a:defRPr>
            </a:pPr>
            <a:r>
              <a:t>Domingos</a:t>
            </a:r>
          </a:p>
          <a:p>
            <a:pPr>
              <a:defRPr sz="4000" b="1">
                <a:solidFill>
                  <a:srgbClr val="006060"/>
                </a:solidFill>
              </a:defRPr>
            </a:pPr>
            <a:r>
              <a:t>nos cultos</a:t>
            </a:r>
          </a:p>
        </p:txBody>
      </p:sp>
      <p:sp>
        <p:nvSpPr>
          <p:cNvPr id="204" name="TextBox 8"/>
          <p:cNvSpPr txBox="1"/>
          <p:nvPr/>
        </p:nvSpPr>
        <p:spPr>
          <a:xfrm>
            <a:off x="259520" y="3685251"/>
            <a:ext cx="3312102" cy="122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4000" b="1">
                <a:solidFill>
                  <a:srgbClr val="10475C"/>
                </a:solidFill>
              </a:defRPr>
            </a:pPr>
            <a:r>
              <a:t>Semanalmente</a:t>
            </a:r>
          </a:p>
          <a:p>
            <a:pPr>
              <a:defRPr sz="4000" b="1">
                <a:solidFill>
                  <a:srgbClr val="10475C"/>
                </a:solidFill>
              </a:defRPr>
            </a:pPr>
            <a:r>
              <a:t>nas casas</a:t>
            </a:r>
          </a:p>
        </p:txBody>
      </p:sp>
      <p:pic>
        <p:nvPicPr>
          <p:cNvPr id="205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680245">
            <a:off x="3626256" y="2138787"/>
            <a:ext cx="2618703" cy="1964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39625">
            <a:off x="5954362" y="2767687"/>
            <a:ext cx="2246375" cy="20596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" grpId="0" animBg="1" advAuto="0"/>
      <p:bldP spid="204" grpId="0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itle 2"/>
          <p:cNvSpPr txBox="1">
            <a:spLocks noGrp="1"/>
          </p:cNvSpPr>
          <p:nvPr>
            <p:ph type="title"/>
          </p:nvPr>
        </p:nvSpPr>
        <p:spPr>
          <a:xfrm>
            <a:off x="262536" y="444091"/>
            <a:ext cx="7860022" cy="857251"/>
          </a:xfrm>
          <a:prstGeom prst="rect">
            <a:avLst/>
          </a:prstGeom>
        </p:spPr>
        <p:txBody>
          <a:bodyPr/>
          <a:lstStyle>
            <a:lvl1pPr algn="r"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Célula é…</a:t>
            </a:r>
          </a:p>
        </p:txBody>
      </p:sp>
      <p:sp>
        <p:nvSpPr>
          <p:cNvPr id="209" name="TextBox 7"/>
          <p:cNvSpPr txBox="1"/>
          <p:nvPr/>
        </p:nvSpPr>
        <p:spPr>
          <a:xfrm>
            <a:off x="398972" y="1844123"/>
            <a:ext cx="7677865" cy="11118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000" b="1">
                <a:solidFill>
                  <a:srgbClr val="006060"/>
                </a:solidFill>
              </a:defRPr>
            </a:lvl1pPr>
          </a:lstStyle>
          <a:p>
            <a:r>
              <a:t>Relacionamento</a:t>
            </a:r>
          </a:p>
        </p:txBody>
      </p:sp>
      <p:sp>
        <p:nvSpPr>
          <p:cNvPr id="210" name="TextBox 9"/>
          <p:cNvSpPr txBox="1"/>
          <p:nvPr/>
        </p:nvSpPr>
        <p:spPr>
          <a:xfrm>
            <a:off x="398972" y="3321294"/>
            <a:ext cx="7677865" cy="11118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8000" b="1">
                <a:solidFill>
                  <a:srgbClr val="10475C"/>
                </a:solidFill>
              </a:defRPr>
            </a:lvl1pPr>
          </a:lstStyle>
          <a:p>
            <a:r>
              <a:t>Estilo de Vida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" grpId="0" animBg="1" advAuto="0"/>
      <p:bldP spid="210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Retângulo 8"/>
          <p:cNvSpPr txBox="1"/>
          <p:nvPr/>
        </p:nvSpPr>
        <p:spPr>
          <a:xfrm>
            <a:off x="295192" y="529698"/>
            <a:ext cx="7795033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5400" b="1" spc="-100">
                <a:solidFill>
                  <a:srgbClr val="008080"/>
                </a:solidFill>
              </a:defRPr>
            </a:lvl1pPr>
          </a:lstStyle>
          <a:p>
            <a:r>
              <a:t>Edificação</a:t>
            </a:r>
          </a:p>
        </p:txBody>
      </p:sp>
      <p:sp>
        <p:nvSpPr>
          <p:cNvPr id="213" name="Retângulo 9"/>
          <p:cNvSpPr txBox="1"/>
          <p:nvPr/>
        </p:nvSpPr>
        <p:spPr>
          <a:xfrm>
            <a:off x="295192" y="1709698"/>
            <a:ext cx="7795033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5400" b="1" spc="-100">
                <a:solidFill>
                  <a:srgbClr val="10475C"/>
                </a:solidFill>
              </a:defRPr>
            </a:lvl1pPr>
          </a:lstStyle>
          <a:p>
            <a:r>
              <a:t>Multiplicação</a:t>
            </a:r>
          </a:p>
        </p:txBody>
      </p:sp>
      <p:sp>
        <p:nvSpPr>
          <p:cNvPr id="214" name="Retângulo 10"/>
          <p:cNvSpPr txBox="1"/>
          <p:nvPr/>
        </p:nvSpPr>
        <p:spPr>
          <a:xfrm>
            <a:off x="295192" y="2889698"/>
            <a:ext cx="7795033" cy="7909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5400" b="1" spc="-100">
                <a:solidFill>
                  <a:srgbClr val="17627E"/>
                </a:solidFill>
              </a:defRPr>
            </a:lvl1pPr>
          </a:lstStyle>
          <a:p>
            <a:r>
              <a:t>Lugar Definido</a:t>
            </a:r>
          </a:p>
        </p:txBody>
      </p:sp>
      <p:sp>
        <p:nvSpPr>
          <p:cNvPr id="215" name="Retângulo 11"/>
          <p:cNvSpPr txBox="1"/>
          <p:nvPr/>
        </p:nvSpPr>
        <p:spPr>
          <a:xfrm>
            <a:off x="295192" y="4069698"/>
            <a:ext cx="7795033" cy="790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>
              <a:defRPr sz="5400" b="1" spc="-100">
                <a:solidFill>
                  <a:srgbClr val="006060"/>
                </a:solidFill>
              </a:defRPr>
            </a:pPr>
            <a:r>
              <a:t>Homogênea </a:t>
            </a:r>
            <a:r>
              <a:rPr b="0"/>
              <a:t>(idade e grupo)</a:t>
            </a:r>
          </a:p>
        </p:txBody>
      </p:sp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9282" y="576343"/>
            <a:ext cx="3276663" cy="32766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 animBg="1" advAuto="0"/>
      <p:bldP spid="213" grpId="0" animBg="1" advAuto="0"/>
      <p:bldP spid="214" grpId="0" animBg="1" advAuto="0"/>
      <p:bldP spid="215" grpId="0" animBg="1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ectangle 1"/>
          <p:cNvSpPr txBox="1"/>
          <p:nvPr/>
        </p:nvSpPr>
        <p:spPr>
          <a:xfrm>
            <a:off x="219430" y="418700"/>
            <a:ext cx="8058144" cy="4280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marL="260350" indent="-260350">
              <a:spcBef>
                <a:spcPts val="10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800"/>
            </a:pPr>
            <a:r>
              <a:t>As células não sobrevivem quando as funções substituem Jesus;</a:t>
            </a:r>
          </a:p>
          <a:p>
            <a:pPr marL="260350" indent="-260350">
              <a:spcBef>
                <a:spcPts val="10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800"/>
            </a:pPr>
            <a:r>
              <a:t>Somente quando Jesus é o centro, é que a célula alcança todo o seu potencial e podemos dizer que é uma célula verdadeira;</a:t>
            </a:r>
          </a:p>
          <a:p>
            <a:pPr marL="260350" indent="-260350">
              <a:spcBef>
                <a:spcPts val="10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800"/>
            </a:pPr>
            <a:r>
              <a:t>A célula permite que a igreja aumente sua influência e sua presença na sociedade;</a:t>
            </a:r>
          </a:p>
          <a:p>
            <a:pPr marL="260350" indent="-260350">
              <a:spcBef>
                <a:spcPts val="10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800"/>
            </a:pPr>
            <a:r>
              <a:t>O alvo da célula é a multiplicação. A multiplicação deve ser a principal motivação de toda célula. </a:t>
            </a:r>
          </a:p>
        </p:txBody>
      </p:sp>
      <p:sp>
        <p:nvSpPr>
          <p:cNvPr id="219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Atenção!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Rectangle 1"/>
          <p:cNvSpPr txBox="1"/>
          <p:nvPr/>
        </p:nvSpPr>
        <p:spPr>
          <a:xfrm>
            <a:off x="2074348" y="266722"/>
            <a:ext cx="6112514" cy="45961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Desenvolver o espírito comunitário</a:t>
            </a:r>
          </a:p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Nutrir e capacitar seus membros</a:t>
            </a:r>
          </a:p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Trazer intimidade uns aos outros</a:t>
            </a:r>
          </a:p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Permitir a prática do amor e do serviço, oração, perdão, fé  e dons espirituais</a:t>
            </a:r>
          </a:p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Levar aos membros ao treinamento de liderança, multiplicando as células;</a:t>
            </a:r>
          </a:p>
          <a:p>
            <a:pPr marL="260350" indent="-260350">
              <a:spcBef>
                <a:spcPts val="1400"/>
              </a:spcBef>
              <a:buClr>
                <a:srgbClr val="006060"/>
              </a:buClr>
              <a:buSzPct val="100000"/>
              <a:buFont typeface="Georgia"/>
              <a:buChar char="•"/>
              <a:tabLst>
                <a:tab pos="254000" algn="l"/>
              </a:tabLst>
              <a:defRPr sz="2400"/>
            </a:pPr>
            <a:r>
              <a:t>Para desenvolver a visão de ministério para o serviço, assim como o evangelismo e o discipulado.</a:t>
            </a:r>
          </a:p>
        </p:txBody>
      </p:sp>
      <p:sp>
        <p:nvSpPr>
          <p:cNvPr id="222" name="TextBox 4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Células, para que?</a:t>
            </a:r>
          </a:p>
        </p:txBody>
      </p:sp>
      <p:pic>
        <p:nvPicPr>
          <p:cNvPr id="223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28381" cy="16283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57559"/>
            <a:ext cx="1628381" cy="1628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25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515119"/>
            <a:ext cx="1628381" cy="162838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extBox 4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Objetivos da célula</a:t>
            </a:r>
          </a:p>
        </p:txBody>
      </p:sp>
      <p:sp>
        <p:nvSpPr>
          <p:cNvPr id="228" name="Retângulo 8"/>
          <p:cNvSpPr txBox="1"/>
          <p:nvPr/>
        </p:nvSpPr>
        <p:spPr>
          <a:xfrm>
            <a:off x="912957" y="451265"/>
            <a:ext cx="6559503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6600" b="1" spc="-100">
                <a:solidFill>
                  <a:srgbClr val="008080"/>
                </a:solidFill>
              </a:defRPr>
            </a:lvl1pPr>
          </a:lstStyle>
          <a:p>
            <a:r>
              <a:t>Comunhão</a:t>
            </a:r>
          </a:p>
        </p:txBody>
      </p:sp>
      <p:sp>
        <p:nvSpPr>
          <p:cNvPr id="229" name="Retângulo 8"/>
          <p:cNvSpPr txBox="1"/>
          <p:nvPr/>
        </p:nvSpPr>
        <p:spPr>
          <a:xfrm>
            <a:off x="912957" y="1631417"/>
            <a:ext cx="6559503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6600" b="1" spc="-100">
                <a:solidFill>
                  <a:srgbClr val="10475C"/>
                </a:solidFill>
              </a:defRPr>
            </a:lvl1pPr>
          </a:lstStyle>
          <a:p>
            <a:r>
              <a:t>Edificação</a:t>
            </a:r>
          </a:p>
        </p:txBody>
      </p:sp>
      <p:sp>
        <p:nvSpPr>
          <p:cNvPr id="230" name="Retângulo 8"/>
          <p:cNvSpPr txBox="1"/>
          <p:nvPr/>
        </p:nvSpPr>
        <p:spPr>
          <a:xfrm>
            <a:off x="912957" y="2811569"/>
            <a:ext cx="6559503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defRPr sz="6600" b="1" spc="-100">
                <a:solidFill>
                  <a:srgbClr val="006060"/>
                </a:solidFill>
              </a:defRPr>
            </a:lvl1pPr>
          </a:lstStyle>
          <a:p>
            <a:r>
              <a:t>Evangelismo</a:t>
            </a:r>
          </a:p>
        </p:txBody>
      </p:sp>
      <p:sp>
        <p:nvSpPr>
          <p:cNvPr id="231" name="Retângulo 8"/>
          <p:cNvSpPr txBox="1"/>
          <p:nvPr/>
        </p:nvSpPr>
        <p:spPr>
          <a:xfrm>
            <a:off x="912957" y="3991720"/>
            <a:ext cx="6559503" cy="9478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r">
              <a:defRPr sz="6600" b="1" spc="-100">
                <a:solidFill>
                  <a:srgbClr val="3F5567"/>
                </a:solidFill>
              </a:defRPr>
            </a:lvl1pPr>
          </a:lstStyle>
          <a:p>
            <a:r>
              <a:t>Serviço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 animBg="1" advAuto="0"/>
      <p:bldP spid="230" grpId="0" animBg="1" advAuto="0"/>
      <p:bldP spid="231" grpId="0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76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PCE</a:t>
            </a:r>
          </a:p>
        </p:txBody>
      </p:sp>
      <p:sp>
        <p:nvSpPr>
          <p:cNvPr id="125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blurRad="50800" dist="25400" rotWithShape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/>
          <a:lstStyle>
            <a:lvl1pPr algn="ctr">
              <a:defRPr sz="2900" b="1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r>
              <a:t>Plano de Crescimento Espiritual</a:t>
            </a:r>
          </a:p>
        </p:txBody>
      </p:sp>
      <p:pic>
        <p:nvPicPr>
          <p:cNvPr id="126" name="IMG_1766.jpeg" descr="IMG_176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Retângulo 12"/>
          <p:cNvSpPr txBox="1"/>
          <p:nvPr/>
        </p:nvSpPr>
        <p:spPr>
          <a:xfrm>
            <a:off x="210098" y="3329294"/>
            <a:ext cx="454084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Traz energia</a:t>
            </a:r>
          </a:p>
        </p:txBody>
      </p:sp>
      <p:sp>
        <p:nvSpPr>
          <p:cNvPr id="234" name="Retângulo 9"/>
          <p:cNvSpPr txBox="1"/>
          <p:nvPr/>
        </p:nvSpPr>
        <p:spPr>
          <a:xfrm>
            <a:off x="210098" y="1510252"/>
            <a:ext cx="454084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Mata os germes</a:t>
            </a:r>
          </a:p>
        </p:txBody>
      </p:sp>
      <p:sp>
        <p:nvSpPr>
          <p:cNvPr id="235" name="Retângulo 8"/>
          <p:cNvSpPr txBox="1"/>
          <p:nvPr/>
        </p:nvSpPr>
        <p:spPr>
          <a:xfrm>
            <a:off x="210098" y="600731"/>
            <a:ext cx="454084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Retira as impurezas</a:t>
            </a:r>
          </a:p>
        </p:txBody>
      </p:sp>
      <p:pic>
        <p:nvPicPr>
          <p:cNvPr id="236" name="Picture 4" descr="Picture 4"/>
          <p:cNvPicPr>
            <a:picLocks noChangeAspect="1"/>
          </p:cNvPicPr>
          <p:nvPr/>
        </p:nvPicPr>
        <p:blipFill>
          <a:blip r:embed="rId2"/>
          <a:srcRect b="6504"/>
          <a:stretch>
            <a:fillRect/>
          </a:stretch>
        </p:blipFill>
        <p:spPr>
          <a:xfrm>
            <a:off x="4286382" y="1411914"/>
            <a:ext cx="4161571" cy="3731586"/>
          </a:xfrm>
          <a:prstGeom prst="rect">
            <a:avLst/>
          </a:prstGeom>
          <a:ln w="12700">
            <a:miter lim="400000"/>
          </a:ln>
        </p:spPr>
      </p:pic>
      <p:sp>
        <p:nvSpPr>
          <p:cNvPr id="237" name="Retângulo 10"/>
          <p:cNvSpPr txBox="1"/>
          <p:nvPr/>
        </p:nvSpPr>
        <p:spPr>
          <a:xfrm>
            <a:off x="210098" y="2419773"/>
            <a:ext cx="454084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Alimenta as células</a:t>
            </a:r>
          </a:p>
        </p:txBody>
      </p:sp>
      <p:sp>
        <p:nvSpPr>
          <p:cNvPr id="238" name="Retângulo 13"/>
          <p:cNvSpPr txBox="1"/>
          <p:nvPr/>
        </p:nvSpPr>
        <p:spPr>
          <a:xfrm>
            <a:off x="210098" y="4238815"/>
            <a:ext cx="4540842" cy="5493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Mantém a temperatura</a:t>
            </a:r>
          </a:p>
        </p:txBody>
      </p:sp>
      <p:sp>
        <p:nvSpPr>
          <p:cNvPr id="239" name="TextBox 11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Comuhão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 animBg="1" advAuto="0"/>
      <p:bldP spid="234" grpId="0" animBg="1" advAuto="0"/>
      <p:bldP spid="237" grpId="0" animBg="1" advAuto="0"/>
      <p:bldP spid="238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Picture 8" descr="Picture 8"/>
          <p:cNvPicPr>
            <a:picLocks noChangeAspect="1"/>
          </p:cNvPicPr>
          <p:nvPr/>
        </p:nvPicPr>
        <p:blipFill>
          <a:blip r:embed="rId2"/>
          <a:srcRect l="6956" r="6788"/>
          <a:stretch>
            <a:fillRect/>
          </a:stretch>
        </p:blipFill>
        <p:spPr>
          <a:xfrm>
            <a:off x="79380" y="759690"/>
            <a:ext cx="3604598" cy="4395147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tângulo de cantos arredondados 4"/>
          <p:cNvSpPr txBox="1"/>
          <p:nvPr/>
        </p:nvSpPr>
        <p:spPr>
          <a:xfrm>
            <a:off x="3821820" y="563451"/>
            <a:ext cx="4501114" cy="4281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marL="457200" indent="-457200">
              <a:spcBef>
                <a:spcPts val="1600"/>
              </a:spcBef>
              <a:buClr>
                <a:srgbClr val="006060"/>
              </a:buClr>
              <a:buSzPct val="100000"/>
              <a:buFont typeface="Arial"/>
              <a:buChar char="•"/>
              <a:tabLst>
                <a:tab pos="254000" algn="l"/>
              </a:tabLst>
              <a:defRPr sz="3200"/>
            </a:pPr>
            <a:r>
              <a:t>A célula oferece o ambiente para: </a:t>
            </a:r>
          </a:p>
          <a:p>
            <a:pPr marL="457200" indent="-457200">
              <a:spcBef>
                <a:spcPts val="1600"/>
              </a:spcBef>
              <a:buClr>
                <a:srgbClr val="006060"/>
              </a:buClr>
              <a:buSzPct val="100000"/>
              <a:buFont typeface="Arial"/>
              <a:buChar char="•"/>
              <a:tabLst>
                <a:tab pos="254000" algn="l"/>
              </a:tabLst>
              <a:defRPr sz="3200"/>
            </a:pPr>
            <a:r>
              <a:t>Crescimento espiritual;</a:t>
            </a:r>
          </a:p>
          <a:p>
            <a:pPr marL="457200" indent="-457200">
              <a:spcBef>
                <a:spcPts val="1600"/>
              </a:spcBef>
              <a:buClr>
                <a:srgbClr val="006060"/>
              </a:buClr>
              <a:buSzPct val="100000"/>
              <a:buFont typeface="Arial"/>
              <a:buChar char="•"/>
              <a:tabLst>
                <a:tab pos="254000" algn="l"/>
              </a:tabLst>
              <a:defRPr sz="3200"/>
            </a:pPr>
            <a:r>
              <a:t>Aprendizado prático;</a:t>
            </a:r>
          </a:p>
          <a:p>
            <a:pPr marL="457200" indent="-457200">
              <a:spcBef>
                <a:spcPts val="1600"/>
              </a:spcBef>
              <a:buClr>
                <a:srgbClr val="006060"/>
              </a:buClr>
              <a:buSzPct val="100000"/>
              <a:buFont typeface="Arial"/>
              <a:buChar char="•"/>
              <a:tabLst>
                <a:tab pos="254000" algn="l"/>
              </a:tabLst>
              <a:defRPr sz="3200"/>
            </a:pPr>
            <a:r>
              <a:t>Ouvir a palavra de Deus</a:t>
            </a:r>
          </a:p>
          <a:p>
            <a:pPr marL="457200" indent="-457200">
              <a:spcBef>
                <a:spcPts val="1600"/>
              </a:spcBef>
              <a:buClr>
                <a:srgbClr val="006060"/>
              </a:buClr>
              <a:buSzPct val="100000"/>
              <a:buFont typeface="Arial"/>
              <a:buChar char="•"/>
              <a:tabLst>
                <a:tab pos="254000" algn="l"/>
              </a:tabLst>
              <a:defRPr sz="3200"/>
            </a:pPr>
            <a:r>
              <a:t>Comprometimento com a igreja local.</a:t>
            </a:r>
          </a:p>
        </p:txBody>
      </p:sp>
      <p:sp>
        <p:nvSpPr>
          <p:cNvPr id="243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Edificação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etângulo 4"/>
          <p:cNvSpPr txBox="1"/>
          <p:nvPr/>
        </p:nvSpPr>
        <p:spPr>
          <a:xfrm>
            <a:off x="238496" y="984369"/>
            <a:ext cx="4761924" cy="33340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lnSpc>
                <a:spcPct val="130000"/>
              </a:lnSpc>
              <a:spcBef>
                <a:spcPts val="1000"/>
              </a:spcBef>
              <a:tabLst>
                <a:tab pos="254000" algn="l"/>
              </a:tabLst>
              <a:defRPr sz="3600"/>
            </a:lvl1pPr>
          </a:lstStyle>
          <a:p>
            <a:r>
              <a:t>A célula é o lugar onde inserimos novos membros, alimentamos, guardamos e suprimos os novos irmãos</a:t>
            </a:r>
          </a:p>
        </p:txBody>
      </p:sp>
      <p:sp>
        <p:nvSpPr>
          <p:cNvPr id="246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Evangelismo</a:t>
            </a:r>
          </a:p>
        </p:txBody>
      </p:sp>
      <p:pic>
        <p:nvPicPr>
          <p:cNvPr id="247" name="Picture 7" descr="Picture 7"/>
          <p:cNvPicPr>
            <a:picLocks noChangeAspect="1"/>
          </p:cNvPicPr>
          <p:nvPr/>
        </p:nvPicPr>
        <p:blipFill>
          <a:blip r:embed="rId2"/>
          <a:srcRect t="13006" b="12702"/>
          <a:stretch>
            <a:fillRect/>
          </a:stretch>
        </p:blipFill>
        <p:spPr>
          <a:xfrm>
            <a:off x="5306955" y="268385"/>
            <a:ext cx="2925627" cy="217346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Picture 8" descr="Picture 8"/>
          <p:cNvPicPr>
            <a:picLocks noChangeAspect="1"/>
          </p:cNvPicPr>
          <p:nvPr/>
        </p:nvPicPr>
        <p:blipFill>
          <a:blip r:embed="rId3"/>
          <a:srcRect t="6614" b="11821"/>
          <a:stretch>
            <a:fillRect/>
          </a:stretch>
        </p:blipFill>
        <p:spPr>
          <a:xfrm>
            <a:off x="5306955" y="2567988"/>
            <a:ext cx="2925627" cy="23862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4" descr="Picture 4"/>
          <p:cNvPicPr>
            <a:picLocks noChangeAspect="1"/>
          </p:cNvPicPr>
          <p:nvPr/>
        </p:nvPicPr>
        <p:blipFill>
          <a:blip r:embed="rId2"/>
          <a:srcRect t="8351" b="5782"/>
          <a:stretch>
            <a:fillRect/>
          </a:stretch>
        </p:blipFill>
        <p:spPr>
          <a:xfrm>
            <a:off x="0" y="600948"/>
            <a:ext cx="8463750" cy="4542552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Title 2"/>
          <p:cNvSpPr txBox="1">
            <a:spLocks noGrp="1"/>
          </p:cNvSpPr>
          <p:nvPr>
            <p:ph type="title"/>
          </p:nvPr>
        </p:nvSpPr>
        <p:spPr>
          <a:xfrm>
            <a:off x="151030" y="92643"/>
            <a:ext cx="7620001" cy="857251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Alimento</a:t>
            </a:r>
          </a:p>
        </p:txBody>
      </p:sp>
      <p:sp>
        <p:nvSpPr>
          <p:cNvPr id="252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Cuidados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463748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Title 2"/>
          <p:cNvSpPr txBox="1">
            <a:spLocks noGrp="1"/>
          </p:cNvSpPr>
          <p:nvPr>
            <p:ph type="title"/>
          </p:nvPr>
        </p:nvSpPr>
        <p:spPr>
          <a:xfrm>
            <a:off x="151030" y="4140546"/>
            <a:ext cx="8172264" cy="857251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Proteção</a:t>
            </a:r>
          </a:p>
        </p:txBody>
      </p:sp>
      <p:sp>
        <p:nvSpPr>
          <p:cNvPr id="256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Cuidados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2"/>
          <p:cNvSpPr txBox="1">
            <a:spLocks noGrp="1"/>
          </p:cNvSpPr>
          <p:nvPr>
            <p:ph type="title"/>
          </p:nvPr>
        </p:nvSpPr>
        <p:spPr>
          <a:xfrm>
            <a:off x="151030" y="285400"/>
            <a:ext cx="8172264" cy="857251"/>
          </a:xfrm>
          <a:prstGeom prst="rect">
            <a:avLst/>
          </a:prstGeom>
        </p:spPr>
        <p:txBody>
          <a:bodyPr/>
          <a:lstStyle>
            <a:lvl1pPr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Ensino</a:t>
            </a:r>
          </a:p>
        </p:txBody>
      </p:sp>
      <p:sp>
        <p:nvSpPr>
          <p:cNvPr id="259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Cuidados</a:t>
            </a:r>
          </a:p>
        </p:txBody>
      </p:sp>
      <p:pic>
        <p:nvPicPr>
          <p:cNvPr id="260" name="Picture 1" descr="Picture 1"/>
          <p:cNvPicPr>
            <a:picLocks noChangeAspect="1"/>
          </p:cNvPicPr>
          <p:nvPr/>
        </p:nvPicPr>
        <p:blipFill>
          <a:blip r:embed="rId2"/>
          <a:srcRect b="9396"/>
          <a:stretch>
            <a:fillRect/>
          </a:stretch>
        </p:blipFill>
        <p:spPr>
          <a:xfrm>
            <a:off x="4667696" y="-1"/>
            <a:ext cx="3791675" cy="51470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itle 2"/>
          <p:cNvSpPr txBox="1">
            <a:spLocks noGrp="1"/>
          </p:cNvSpPr>
          <p:nvPr>
            <p:ph type="title"/>
          </p:nvPr>
        </p:nvSpPr>
        <p:spPr>
          <a:xfrm>
            <a:off x="151030" y="240046"/>
            <a:ext cx="8172264" cy="857251"/>
          </a:xfrm>
          <a:prstGeom prst="rect">
            <a:avLst/>
          </a:prstGeom>
        </p:spPr>
        <p:txBody>
          <a:bodyPr/>
          <a:lstStyle>
            <a:lvl1pPr algn="r"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Disciplina</a:t>
            </a:r>
          </a:p>
        </p:txBody>
      </p:sp>
      <p:sp>
        <p:nvSpPr>
          <p:cNvPr id="263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Cuidados</a:t>
            </a:r>
          </a:p>
        </p:txBody>
      </p:sp>
      <p:pic>
        <p:nvPicPr>
          <p:cNvPr id="264" name="Picture 1" descr="Picture 1"/>
          <p:cNvPicPr>
            <a:picLocks noChangeAspect="1"/>
          </p:cNvPicPr>
          <p:nvPr/>
        </p:nvPicPr>
        <p:blipFill>
          <a:blip r:embed="rId2"/>
          <a:srcRect t="6392"/>
          <a:stretch>
            <a:fillRect/>
          </a:stretch>
        </p:blipFill>
        <p:spPr>
          <a:xfrm>
            <a:off x="-2" y="0"/>
            <a:ext cx="4592556" cy="51435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71525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Title 2"/>
          <p:cNvSpPr txBox="1">
            <a:spLocks noGrp="1"/>
          </p:cNvSpPr>
          <p:nvPr>
            <p:ph type="title"/>
          </p:nvPr>
        </p:nvSpPr>
        <p:spPr>
          <a:xfrm>
            <a:off x="151030" y="4041599"/>
            <a:ext cx="8172264" cy="857251"/>
          </a:xfrm>
          <a:prstGeom prst="rect">
            <a:avLst/>
          </a:prstGeom>
        </p:spPr>
        <p:txBody>
          <a:bodyPr/>
          <a:lstStyle>
            <a:lvl1pPr algn="r">
              <a:defRPr sz="6000" b="1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Amor</a:t>
            </a:r>
          </a:p>
        </p:txBody>
      </p:sp>
      <p:sp>
        <p:nvSpPr>
          <p:cNvPr id="268" name="TextBox 9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5 Cuidados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7" descr="Picture 7"/>
          <p:cNvPicPr>
            <a:picLocks noChangeAspect="1"/>
          </p:cNvPicPr>
          <p:nvPr/>
        </p:nvPicPr>
        <p:blipFill>
          <a:blip r:embed="rId2"/>
          <a:srcRect r="12255"/>
          <a:stretch>
            <a:fillRect/>
          </a:stretch>
        </p:blipFill>
        <p:spPr>
          <a:xfrm>
            <a:off x="2532041" y="0"/>
            <a:ext cx="5927335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Placa 4"/>
          <p:cNvSpPr txBox="1"/>
          <p:nvPr/>
        </p:nvSpPr>
        <p:spPr>
          <a:xfrm>
            <a:off x="157114" y="355242"/>
            <a:ext cx="3187719" cy="4491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spcBef>
                <a:spcPts val="1000"/>
              </a:spcBef>
              <a:tabLst>
                <a:tab pos="254000" algn="l"/>
              </a:tabLst>
              <a:defRPr sz="3400"/>
            </a:pPr>
            <a:r>
              <a:t>Cada crente é um líder ministro, e cada um recebeu um dom.</a:t>
            </a:r>
          </a:p>
          <a:p>
            <a:pPr algn="ctr">
              <a:spcBef>
                <a:spcPts val="1000"/>
              </a:spcBef>
              <a:tabLst>
                <a:tab pos="254000" algn="l"/>
              </a:tabLst>
              <a:defRPr sz="3400"/>
            </a:pPr>
            <a:r>
              <a:t>Na célula, os dons são exercitados para o serviço mútuo.</a:t>
            </a:r>
          </a:p>
        </p:txBody>
      </p:sp>
      <p:sp>
        <p:nvSpPr>
          <p:cNvPr id="272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Serviço</a:t>
            </a:r>
          </a:p>
        </p:txBody>
      </p: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9" name="Diagrama 4"/>
          <p:cNvGrpSpPr/>
          <p:nvPr/>
        </p:nvGrpSpPr>
        <p:grpSpPr>
          <a:xfrm>
            <a:off x="442869" y="419528"/>
            <a:ext cx="7760245" cy="4411916"/>
            <a:chOff x="0" y="0"/>
            <a:chExt cx="7760243" cy="4411914"/>
          </a:xfrm>
        </p:grpSpPr>
        <p:grpSp>
          <p:nvGrpSpPr>
            <p:cNvPr id="276" name="Agrupar"/>
            <p:cNvGrpSpPr/>
            <p:nvPr/>
          </p:nvGrpSpPr>
          <p:grpSpPr>
            <a:xfrm>
              <a:off x="0" y="0"/>
              <a:ext cx="6208196" cy="970621"/>
              <a:chOff x="0" y="0"/>
              <a:chExt cx="6208195" cy="970620"/>
            </a:xfrm>
          </p:grpSpPr>
          <p:sp>
            <p:nvSpPr>
              <p:cNvPr id="274" name="Retângulo arredondado"/>
              <p:cNvSpPr/>
              <p:nvPr/>
            </p:nvSpPr>
            <p:spPr>
              <a:xfrm>
                <a:off x="0" y="0"/>
                <a:ext cx="6208196" cy="970621"/>
              </a:xfrm>
              <a:prstGeom prst="roundRect">
                <a:avLst>
                  <a:gd name="adj" fmla="val 10000"/>
                </a:avLst>
              </a:prstGeom>
              <a:solidFill>
                <a:srgbClr val="227B6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822450">
                  <a:lnSpc>
                    <a:spcPct val="90000"/>
                  </a:lnSpc>
                  <a:spcBef>
                    <a:spcPts val="700"/>
                  </a:spcBef>
                  <a:defRPr sz="4100"/>
                </a:pPr>
                <a:endParaRPr/>
              </a:p>
            </p:txBody>
          </p:sp>
          <p:sp>
            <p:nvSpPr>
              <p:cNvPr id="275" name="Líder"/>
              <p:cNvSpPr txBox="1"/>
              <p:nvPr/>
            </p:nvSpPr>
            <p:spPr>
              <a:xfrm>
                <a:off x="0" y="69060"/>
                <a:ext cx="5135658" cy="832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56210" tIns="156210" rIns="156210" bIns="156210" numCol="1" anchor="ctr">
                <a:spAutoFit/>
              </a:bodyPr>
              <a:lstStyle>
                <a:lvl1pPr defTabSz="1822450">
                  <a:lnSpc>
                    <a:spcPct val="90000"/>
                  </a:lnSpc>
                  <a:spcBef>
                    <a:spcPts val="1700"/>
                  </a:spcBef>
                  <a:defRPr sz="4100"/>
                </a:lvl1pPr>
              </a:lstStyle>
              <a:p>
                <a:r>
                  <a:t>Líder</a:t>
                </a:r>
              </a:p>
            </p:txBody>
          </p:sp>
        </p:grpSp>
        <p:grpSp>
          <p:nvGrpSpPr>
            <p:cNvPr id="279" name="Agrupar"/>
            <p:cNvGrpSpPr/>
            <p:nvPr/>
          </p:nvGrpSpPr>
          <p:grpSpPr>
            <a:xfrm>
              <a:off x="519935" y="1147097"/>
              <a:ext cx="6208197" cy="970622"/>
              <a:chOff x="0" y="0"/>
              <a:chExt cx="6208195" cy="970620"/>
            </a:xfrm>
          </p:grpSpPr>
          <p:sp>
            <p:nvSpPr>
              <p:cNvPr id="277" name="Retângulo arredondado"/>
              <p:cNvSpPr/>
              <p:nvPr/>
            </p:nvSpPr>
            <p:spPr>
              <a:xfrm>
                <a:off x="0" y="0"/>
                <a:ext cx="6208196" cy="970621"/>
              </a:xfrm>
              <a:prstGeom prst="roundRect">
                <a:avLst>
                  <a:gd name="adj" fmla="val 10000"/>
                </a:avLst>
              </a:prstGeom>
              <a:solidFill>
                <a:srgbClr val="5BBBA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822450">
                  <a:lnSpc>
                    <a:spcPct val="90000"/>
                  </a:lnSpc>
                  <a:spcBef>
                    <a:spcPts val="700"/>
                  </a:spcBef>
                  <a:defRPr sz="4100"/>
                </a:pPr>
                <a:endParaRPr/>
              </a:p>
            </p:txBody>
          </p:sp>
          <p:sp>
            <p:nvSpPr>
              <p:cNvPr id="278" name="Líder em Treinamento"/>
              <p:cNvSpPr txBox="1"/>
              <p:nvPr/>
            </p:nvSpPr>
            <p:spPr>
              <a:xfrm>
                <a:off x="0" y="69060"/>
                <a:ext cx="5057355" cy="832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56210" tIns="156210" rIns="156210" bIns="156210" numCol="1" anchor="ctr">
                <a:spAutoFit/>
              </a:bodyPr>
              <a:lstStyle>
                <a:lvl1pPr defTabSz="1822450">
                  <a:lnSpc>
                    <a:spcPct val="90000"/>
                  </a:lnSpc>
                  <a:spcBef>
                    <a:spcPts val="1700"/>
                  </a:spcBef>
                  <a:defRPr sz="4100"/>
                </a:lvl1pPr>
              </a:lstStyle>
              <a:p>
                <a:r>
                  <a:t>Líder em Treinamento</a:t>
                </a:r>
              </a:p>
            </p:txBody>
          </p:sp>
        </p:grpSp>
        <p:grpSp>
          <p:nvGrpSpPr>
            <p:cNvPr id="282" name="Agrupar"/>
            <p:cNvGrpSpPr/>
            <p:nvPr/>
          </p:nvGrpSpPr>
          <p:grpSpPr>
            <a:xfrm>
              <a:off x="1032112" y="2294195"/>
              <a:ext cx="6208196" cy="970622"/>
              <a:chOff x="0" y="0"/>
              <a:chExt cx="6208195" cy="970620"/>
            </a:xfrm>
          </p:grpSpPr>
          <p:sp>
            <p:nvSpPr>
              <p:cNvPr id="280" name="Retângulo arredondado"/>
              <p:cNvSpPr/>
              <p:nvPr/>
            </p:nvSpPr>
            <p:spPr>
              <a:xfrm>
                <a:off x="0" y="0"/>
                <a:ext cx="6208196" cy="970621"/>
              </a:xfrm>
              <a:prstGeom prst="roundRect">
                <a:avLst>
                  <a:gd name="adj" fmla="val 10000"/>
                </a:avLst>
              </a:prstGeom>
              <a:solidFill>
                <a:srgbClr val="B9D5C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822450">
                  <a:lnSpc>
                    <a:spcPct val="90000"/>
                  </a:lnSpc>
                  <a:spcBef>
                    <a:spcPts val="700"/>
                  </a:spcBef>
                  <a:defRPr sz="4100"/>
                </a:pPr>
                <a:endParaRPr/>
              </a:p>
            </p:txBody>
          </p:sp>
          <p:sp>
            <p:nvSpPr>
              <p:cNvPr id="281" name="Anfitrião e Secretário"/>
              <p:cNvSpPr txBox="1"/>
              <p:nvPr/>
            </p:nvSpPr>
            <p:spPr>
              <a:xfrm>
                <a:off x="0" y="69060"/>
                <a:ext cx="5065115" cy="832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56210" tIns="156210" rIns="156210" bIns="156210" numCol="1" anchor="ctr">
                <a:spAutoFit/>
              </a:bodyPr>
              <a:lstStyle>
                <a:lvl1pPr defTabSz="1822450">
                  <a:lnSpc>
                    <a:spcPct val="90000"/>
                  </a:lnSpc>
                  <a:spcBef>
                    <a:spcPts val="1700"/>
                  </a:spcBef>
                  <a:defRPr sz="4100"/>
                </a:lvl1pPr>
              </a:lstStyle>
              <a:p>
                <a:r>
                  <a:t>Anfitrião e Secretário</a:t>
                </a:r>
              </a:p>
            </p:txBody>
          </p:sp>
        </p:grpSp>
        <p:grpSp>
          <p:nvGrpSpPr>
            <p:cNvPr id="285" name="Agrupar"/>
            <p:cNvGrpSpPr/>
            <p:nvPr/>
          </p:nvGrpSpPr>
          <p:grpSpPr>
            <a:xfrm>
              <a:off x="1552047" y="3441293"/>
              <a:ext cx="6208197" cy="970622"/>
              <a:chOff x="0" y="0"/>
              <a:chExt cx="6208195" cy="970620"/>
            </a:xfrm>
          </p:grpSpPr>
          <p:sp>
            <p:nvSpPr>
              <p:cNvPr id="283" name="Retângulo arredondado"/>
              <p:cNvSpPr/>
              <p:nvPr/>
            </p:nvSpPr>
            <p:spPr>
              <a:xfrm>
                <a:off x="0" y="0"/>
                <a:ext cx="6208196" cy="970621"/>
              </a:xfrm>
              <a:prstGeom prst="roundRect">
                <a:avLst>
                  <a:gd name="adj" fmla="val 10000"/>
                </a:avLst>
              </a:prstGeom>
              <a:solidFill>
                <a:srgbClr val="5BBBA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822450">
                  <a:lnSpc>
                    <a:spcPct val="90000"/>
                  </a:lnSpc>
                  <a:spcBef>
                    <a:spcPts val="700"/>
                  </a:spcBef>
                  <a:defRPr sz="4100"/>
                </a:pPr>
                <a:endParaRPr/>
              </a:p>
            </p:txBody>
          </p:sp>
          <p:sp>
            <p:nvSpPr>
              <p:cNvPr id="284" name="Membros"/>
              <p:cNvSpPr txBox="1"/>
              <p:nvPr/>
            </p:nvSpPr>
            <p:spPr>
              <a:xfrm>
                <a:off x="0" y="69060"/>
                <a:ext cx="5057355" cy="832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56210" tIns="156210" rIns="156210" bIns="156210" numCol="1" anchor="ctr">
                <a:spAutoFit/>
              </a:bodyPr>
              <a:lstStyle>
                <a:lvl1pPr defTabSz="1822450">
                  <a:lnSpc>
                    <a:spcPct val="90000"/>
                  </a:lnSpc>
                  <a:spcBef>
                    <a:spcPts val="1700"/>
                  </a:spcBef>
                  <a:defRPr sz="4100"/>
                </a:lvl1pPr>
              </a:lstStyle>
              <a:p>
                <a:r>
                  <a:t>Membros</a:t>
                </a:r>
              </a:p>
            </p:txBody>
          </p:sp>
        </p:grpSp>
        <p:sp>
          <p:nvSpPr>
            <p:cNvPr id="286" name="Forma"/>
            <p:cNvSpPr/>
            <p:nvPr/>
          </p:nvSpPr>
          <p:spPr>
            <a:xfrm>
              <a:off x="5577290" y="743406"/>
              <a:ext cx="630904" cy="630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ts val="700"/>
                </a:spcBef>
                <a:defRPr sz="2800"/>
              </a:pPr>
              <a:endParaRPr/>
            </a:p>
          </p:txBody>
        </p:sp>
        <p:sp>
          <p:nvSpPr>
            <p:cNvPr id="287" name="Forma"/>
            <p:cNvSpPr/>
            <p:nvPr/>
          </p:nvSpPr>
          <p:spPr>
            <a:xfrm>
              <a:off x="6097227" y="1890504"/>
              <a:ext cx="630904" cy="630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ts val="700"/>
                </a:spcBef>
                <a:defRPr sz="2800"/>
              </a:pPr>
              <a:endParaRPr/>
            </a:p>
          </p:txBody>
        </p:sp>
        <p:sp>
          <p:nvSpPr>
            <p:cNvPr id="288" name="Forma"/>
            <p:cNvSpPr/>
            <p:nvPr/>
          </p:nvSpPr>
          <p:spPr>
            <a:xfrm>
              <a:off x="6609402" y="3037602"/>
              <a:ext cx="630904" cy="630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244600">
                <a:lnSpc>
                  <a:spcPct val="90000"/>
                </a:lnSpc>
                <a:spcBef>
                  <a:spcPts val="700"/>
                </a:spcBef>
                <a:defRPr sz="2800"/>
              </a:pPr>
              <a:endParaRPr/>
            </a:p>
          </p:txBody>
        </p:sp>
      </p:grpSp>
      <p:sp>
        <p:nvSpPr>
          <p:cNvPr id="290" name="TextBox 5"/>
          <p:cNvSpPr txBox="1"/>
          <p:nvPr/>
        </p:nvSpPr>
        <p:spPr>
          <a:xfrm rot="5400000">
            <a:off x="6894683" y="1765215"/>
            <a:ext cx="3823448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Estrutura da Célula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Alvo...</a:t>
            </a:r>
          </a:p>
        </p:txBody>
      </p:sp>
      <p:sp>
        <p:nvSpPr>
          <p:cNvPr id="129" name="TextBox 2"/>
          <p:cNvSpPr txBox="1"/>
          <p:nvPr/>
        </p:nvSpPr>
        <p:spPr>
          <a:xfrm>
            <a:off x="682823" y="1662668"/>
            <a:ext cx="7116827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00606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</a:t>
            </a:r>
            <a:r>
              <a:rPr sz="6000" b="1"/>
              <a:t> Novo Convertido</a:t>
            </a:r>
          </a:p>
        </p:txBody>
      </p:sp>
      <p:sp>
        <p:nvSpPr>
          <p:cNvPr id="130" name="TextBox 3"/>
          <p:cNvSpPr txBox="1"/>
          <p:nvPr/>
        </p:nvSpPr>
        <p:spPr>
          <a:xfrm>
            <a:off x="1218332" y="3344512"/>
            <a:ext cx="6045811" cy="10091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4800">
                <a:solidFill>
                  <a:srgbClr val="10475C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</a:t>
            </a:r>
            <a:r>
              <a:rPr sz="4400"/>
              <a:t> </a:t>
            </a:r>
            <a:r>
              <a:rPr sz="6000" b="1"/>
              <a:t>Líder de Célula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 advAuto="0"/>
      <p:bldP spid="130" grpId="0" animBg="1" advAuto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Diagrama 4"/>
          <p:cNvGrpSpPr/>
          <p:nvPr/>
        </p:nvGrpSpPr>
        <p:grpSpPr>
          <a:xfrm>
            <a:off x="442869" y="419528"/>
            <a:ext cx="7760245" cy="4411915"/>
            <a:chOff x="0" y="0"/>
            <a:chExt cx="7760243" cy="4411913"/>
          </a:xfrm>
        </p:grpSpPr>
        <p:grpSp>
          <p:nvGrpSpPr>
            <p:cNvPr id="294" name="Agrupar"/>
            <p:cNvGrpSpPr/>
            <p:nvPr/>
          </p:nvGrpSpPr>
          <p:grpSpPr>
            <a:xfrm>
              <a:off x="1784855" y="0"/>
              <a:ext cx="5975389" cy="794145"/>
              <a:chOff x="0" y="0"/>
              <a:chExt cx="5975387" cy="794144"/>
            </a:xfrm>
          </p:grpSpPr>
          <p:sp>
            <p:nvSpPr>
              <p:cNvPr id="292" name="Retângulo arredondado"/>
              <p:cNvSpPr/>
              <p:nvPr/>
            </p:nvSpPr>
            <p:spPr>
              <a:xfrm>
                <a:off x="0" y="0"/>
                <a:ext cx="5975387" cy="794145"/>
              </a:xfrm>
              <a:prstGeom prst="roundRect">
                <a:avLst>
                  <a:gd name="adj" fmla="val 10000"/>
                </a:avLst>
              </a:prstGeom>
              <a:solidFill>
                <a:srgbClr val="2A998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511300">
                  <a:lnSpc>
                    <a:spcPct val="90000"/>
                  </a:lnSpc>
                  <a:spcBef>
                    <a:spcPts val="700"/>
                  </a:spcBef>
                  <a:defRPr sz="3400"/>
                </a:pPr>
                <a:endParaRPr/>
              </a:p>
            </p:txBody>
          </p:sp>
          <p:sp>
            <p:nvSpPr>
              <p:cNvPr id="293" name="Pastor Presidente"/>
              <p:cNvSpPr txBox="1"/>
              <p:nvPr/>
            </p:nvSpPr>
            <p:spPr>
              <a:xfrm>
                <a:off x="893015" y="42131"/>
                <a:ext cx="5082373" cy="709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29539" tIns="129539" rIns="129539" bIns="129539" numCol="1" anchor="ctr">
                <a:spAutoFit/>
              </a:bodyPr>
              <a:lstStyle>
                <a:lvl1pPr defTabSz="1511300">
                  <a:lnSpc>
                    <a:spcPct val="90000"/>
                  </a:lnSpc>
                  <a:spcBef>
                    <a:spcPts val="1400"/>
                  </a:spcBef>
                  <a:defRPr sz="3400"/>
                </a:lvl1pPr>
              </a:lstStyle>
              <a:p>
                <a:r>
                  <a:t>Pastor Presidente</a:t>
                </a:r>
              </a:p>
            </p:txBody>
          </p:sp>
        </p:grpSp>
        <p:grpSp>
          <p:nvGrpSpPr>
            <p:cNvPr id="297" name="Agrupar"/>
            <p:cNvGrpSpPr/>
            <p:nvPr/>
          </p:nvGrpSpPr>
          <p:grpSpPr>
            <a:xfrm>
              <a:off x="1338642" y="904441"/>
              <a:ext cx="5975387" cy="794146"/>
              <a:chOff x="0" y="0"/>
              <a:chExt cx="5975386" cy="794144"/>
            </a:xfrm>
          </p:grpSpPr>
          <p:sp>
            <p:nvSpPr>
              <p:cNvPr id="295" name="Retângulo arredondado"/>
              <p:cNvSpPr/>
              <p:nvPr/>
            </p:nvSpPr>
            <p:spPr>
              <a:xfrm>
                <a:off x="0" y="0"/>
                <a:ext cx="5975387" cy="794145"/>
              </a:xfrm>
              <a:prstGeom prst="roundRect">
                <a:avLst>
                  <a:gd name="adj" fmla="val 10000"/>
                </a:avLst>
              </a:prstGeom>
              <a:solidFill>
                <a:srgbClr val="3AB09A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511300">
                  <a:lnSpc>
                    <a:spcPct val="90000"/>
                  </a:lnSpc>
                  <a:spcBef>
                    <a:spcPts val="700"/>
                  </a:spcBef>
                  <a:defRPr sz="3400"/>
                </a:pPr>
                <a:endParaRPr/>
              </a:p>
            </p:txBody>
          </p:sp>
          <p:sp>
            <p:nvSpPr>
              <p:cNvPr id="296" name="Pastor de Rede"/>
              <p:cNvSpPr txBox="1"/>
              <p:nvPr/>
            </p:nvSpPr>
            <p:spPr>
              <a:xfrm>
                <a:off x="962408" y="42131"/>
                <a:ext cx="5012979" cy="709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29539" tIns="129539" rIns="129539" bIns="129539" numCol="1" anchor="ctr">
                <a:spAutoFit/>
              </a:bodyPr>
              <a:lstStyle>
                <a:lvl1pPr defTabSz="1511300">
                  <a:lnSpc>
                    <a:spcPct val="90000"/>
                  </a:lnSpc>
                  <a:spcBef>
                    <a:spcPts val="1400"/>
                  </a:spcBef>
                  <a:defRPr sz="3400"/>
                </a:lvl1pPr>
              </a:lstStyle>
              <a:p>
                <a:r>
                  <a:t>Pastor de Rede</a:t>
                </a:r>
              </a:p>
            </p:txBody>
          </p:sp>
        </p:grpSp>
        <p:grpSp>
          <p:nvGrpSpPr>
            <p:cNvPr id="300" name="Agrupar"/>
            <p:cNvGrpSpPr/>
            <p:nvPr/>
          </p:nvGrpSpPr>
          <p:grpSpPr>
            <a:xfrm>
              <a:off x="892428" y="1808884"/>
              <a:ext cx="5975387" cy="794145"/>
              <a:chOff x="0" y="0"/>
              <a:chExt cx="5975386" cy="794144"/>
            </a:xfrm>
          </p:grpSpPr>
          <p:sp>
            <p:nvSpPr>
              <p:cNvPr id="298" name="Retângulo arredondado"/>
              <p:cNvSpPr/>
              <p:nvPr/>
            </p:nvSpPr>
            <p:spPr>
              <a:xfrm>
                <a:off x="0" y="0"/>
                <a:ext cx="5975387" cy="794145"/>
              </a:xfrm>
              <a:prstGeom prst="roundRect">
                <a:avLst>
                  <a:gd name="adj" fmla="val 10000"/>
                </a:avLst>
              </a:prstGeom>
              <a:solidFill>
                <a:srgbClr val="56BCA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511300">
                  <a:lnSpc>
                    <a:spcPct val="90000"/>
                  </a:lnSpc>
                  <a:spcBef>
                    <a:spcPts val="700"/>
                  </a:spcBef>
                  <a:defRPr sz="3400"/>
                </a:pPr>
                <a:endParaRPr/>
              </a:p>
            </p:txBody>
          </p:sp>
          <p:sp>
            <p:nvSpPr>
              <p:cNvPr id="299" name="Coordenador de Área"/>
              <p:cNvSpPr txBox="1"/>
              <p:nvPr/>
            </p:nvSpPr>
            <p:spPr>
              <a:xfrm>
                <a:off x="962408" y="42131"/>
                <a:ext cx="5012979" cy="709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29539" tIns="129539" rIns="129539" bIns="129539" numCol="1" anchor="ctr">
                <a:spAutoFit/>
              </a:bodyPr>
              <a:lstStyle>
                <a:lvl1pPr defTabSz="1511300">
                  <a:lnSpc>
                    <a:spcPct val="90000"/>
                  </a:lnSpc>
                  <a:spcBef>
                    <a:spcPts val="1400"/>
                  </a:spcBef>
                  <a:defRPr sz="3400"/>
                </a:lvl1pPr>
              </a:lstStyle>
              <a:p>
                <a:r>
                  <a:t>Coordenador de Área</a:t>
                </a:r>
              </a:p>
            </p:txBody>
          </p:sp>
        </p:grpSp>
        <p:grpSp>
          <p:nvGrpSpPr>
            <p:cNvPr id="303" name="Agrupar"/>
            <p:cNvGrpSpPr/>
            <p:nvPr/>
          </p:nvGrpSpPr>
          <p:grpSpPr>
            <a:xfrm>
              <a:off x="446213" y="2713327"/>
              <a:ext cx="5975388" cy="794145"/>
              <a:chOff x="0" y="0"/>
              <a:chExt cx="5975386" cy="794144"/>
            </a:xfrm>
          </p:grpSpPr>
          <p:sp>
            <p:nvSpPr>
              <p:cNvPr id="301" name="Retângulo arredondado"/>
              <p:cNvSpPr/>
              <p:nvPr/>
            </p:nvSpPr>
            <p:spPr>
              <a:xfrm>
                <a:off x="0" y="0"/>
                <a:ext cx="5975387" cy="794145"/>
              </a:xfrm>
              <a:prstGeom prst="roundRect">
                <a:avLst>
                  <a:gd name="adj" fmla="val 10000"/>
                </a:avLst>
              </a:prstGeom>
              <a:solidFill>
                <a:srgbClr val="7AC0B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511300">
                  <a:lnSpc>
                    <a:spcPct val="90000"/>
                  </a:lnSpc>
                  <a:spcBef>
                    <a:spcPts val="700"/>
                  </a:spcBef>
                  <a:defRPr sz="3400"/>
                </a:pPr>
                <a:endParaRPr/>
              </a:p>
            </p:txBody>
          </p:sp>
          <p:sp>
            <p:nvSpPr>
              <p:cNvPr id="302" name="Supervisor de Setor"/>
              <p:cNvSpPr txBox="1"/>
              <p:nvPr/>
            </p:nvSpPr>
            <p:spPr>
              <a:xfrm>
                <a:off x="962407" y="42131"/>
                <a:ext cx="5012980" cy="709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29539" tIns="129539" rIns="129539" bIns="129539" numCol="1" anchor="ctr">
                <a:spAutoFit/>
              </a:bodyPr>
              <a:lstStyle>
                <a:lvl1pPr defTabSz="1511300">
                  <a:lnSpc>
                    <a:spcPct val="90000"/>
                  </a:lnSpc>
                  <a:spcBef>
                    <a:spcPts val="1400"/>
                  </a:spcBef>
                  <a:defRPr sz="3400"/>
                </a:lvl1pPr>
              </a:lstStyle>
              <a:p>
                <a:r>
                  <a:t>Supervisor de Setor</a:t>
                </a:r>
              </a:p>
            </p:txBody>
          </p:sp>
        </p:grpSp>
        <p:grpSp>
          <p:nvGrpSpPr>
            <p:cNvPr id="306" name="Agrupar"/>
            <p:cNvGrpSpPr/>
            <p:nvPr/>
          </p:nvGrpSpPr>
          <p:grpSpPr>
            <a:xfrm>
              <a:off x="0" y="3617769"/>
              <a:ext cx="5975387" cy="794145"/>
              <a:chOff x="0" y="0"/>
              <a:chExt cx="5975386" cy="794144"/>
            </a:xfrm>
          </p:grpSpPr>
          <p:sp>
            <p:nvSpPr>
              <p:cNvPr id="304" name="Retângulo arredondado"/>
              <p:cNvSpPr/>
              <p:nvPr/>
            </p:nvSpPr>
            <p:spPr>
              <a:xfrm>
                <a:off x="0" y="0"/>
                <a:ext cx="5975387" cy="794145"/>
              </a:xfrm>
              <a:prstGeom prst="roundRect">
                <a:avLst>
                  <a:gd name="adj" fmla="val 10000"/>
                </a:avLst>
              </a:prstGeom>
              <a:solidFill>
                <a:srgbClr val="9AC8B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1511300">
                  <a:lnSpc>
                    <a:spcPct val="90000"/>
                  </a:lnSpc>
                  <a:spcBef>
                    <a:spcPts val="700"/>
                  </a:spcBef>
                  <a:defRPr sz="3400"/>
                </a:pPr>
                <a:endParaRPr/>
              </a:p>
            </p:txBody>
          </p:sp>
          <p:sp>
            <p:nvSpPr>
              <p:cNvPr id="305" name="Líder de Célula"/>
              <p:cNvSpPr txBox="1"/>
              <p:nvPr/>
            </p:nvSpPr>
            <p:spPr>
              <a:xfrm>
                <a:off x="962408" y="42131"/>
                <a:ext cx="5012979" cy="709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29539" tIns="129539" rIns="129539" bIns="129539" numCol="1" anchor="ctr">
                <a:spAutoFit/>
              </a:bodyPr>
              <a:lstStyle>
                <a:lvl1pPr defTabSz="1511300">
                  <a:lnSpc>
                    <a:spcPct val="90000"/>
                  </a:lnSpc>
                  <a:spcBef>
                    <a:spcPts val="1400"/>
                  </a:spcBef>
                  <a:defRPr sz="3400"/>
                </a:lvl1pPr>
              </a:lstStyle>
              <a:p>
                <a:r>
                  <a:t>Líder de Célula</a:t>
                </a:r>
              </a:p>
            </p:txBody>
          </p:sp>
        </p:grpSp>
        <p:sp>
          <p:nvSpPr>
            <p:cNvPr id="307" name="Forma"/>
            <p:cNvSpPr/>
            <p:nvPr/>
          </p:nvSpPr>
          <p:spPr>
            <a:xfrm rot="10800000">
              <a:off x="1784856" y="580166"/>
              <a:ext cx="516194" cy="51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ts val="700"/>
                </a:spcBef>
                <a:defRPr sz="2300"/>
              </a:pPr>
              <a:endParaRPr/>
            </a:p>
          </p:txBody>
        </p:sp>
        <p:sp>
          <p:nvSpPr>
            <p:cNvPr id="308" name="Forma"/>
            <p:cNvSpPr/>
            <p:nvPr/>
          </p:nvSpPr>
          <p:spPr>
            <a:xfrm rot="10800000">
              <a:off x="1338643" y="1484609"/>
              <a:ext cx="516194" cy="51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ts val="700"/>
                </a:spcBef>
                <a:defRPr sz="2300"/>
              </a:pPr>
              <a:endParaRPr/>
            </a:p>
          </p:txBody>
        </p:sp>
        <p:sp>
          <p:nvSpPr>
            <p:cNvPr id="309" name="Forma"/>
            <p:cNvSpPr/>
            <p:nvPr/>
          </p:nvSpPr>
          <p:spPr>
            <a:xfrm rot="10800000">
              <a:off x="892428" y="2375816"/>
              <a:ext cx="516194" cy="5161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ts val="700"/>
                </a:spcBef>
                <a:defRPr sz="2300"/>
              </a:pPr>
              <a:endParaRPr/>
            </a:p>
          </p:txBody>
        </p:sp>
        <p:sp>
          <p:nvSpPr>
            <p:cNvPr id="310" name="Forma"/>
            <p:cNvSpPr/>
            <p:nvPr/>
          </p:nvSpPr>
          <p:spPr>
            <a:xfrm rot="10800000">
              <a:off x="446214" y="3289083"/>
              <a:ext cx="516194" cy="516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880"/>
                  </a:moveTo>
                  <a:lnTo>
                    <a:pt x="4860" y="11880"/>
                  </a:lnTo>
                  <a:lnTo>
                    <a:pt x="4860" y="0"/>
                  </a:lnTo>
                  <a:lnTo>
                    <a:pt x="16740" y="0"/>
                  </a:lnTo>
                  <a:lnTo>
                    <a:pt x="16740" y="11880"/>
                  </a:lnTo>
                  <a:lnTo>
                    <a:pt x="21600" y="1188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006060">
                <a:alpha val="9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1022350">
                <a:lnSpc>
                  <a:spcPct val="90000"/>
                </a:lnSpc>
                <a:spcBef>
                  <a:spcPts val="700"/>
                </a:spcBef>
                <a:defRPr sz="2300"/>
              </a:pPr>
              <a:endParaRPr/>
            </a:p>
          </p:txBody>
        </p:sp>
      </p:grpSp>
      <p:sp>
        <p:nvSpPr>
          <p:cNvPr id="312" name="TextBox 5"/>
          <p:cNvSpPr txBox="1"/>
          <p:nvPr/>
        </p:nvSpPr>
        <p:spPr>
          <a:xfrm rot="5400000">
            <a:off x="6728397" y="1931502"/>
            <a:ext cx="4156021" cy="5749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32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A Igreja em Células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Até 2030</a:t>
            </a:r>
          </a:p>
        </p:txBody>
      </p:sp>
      <p:sp>
        <p:nvSpPr>
          <p:cNvPr id="133" name="TextBox 2"/>
          <p:cNvSpPr txBox="1"/>
          <p:nvPr/>
        </p:nvSpPr>
        <p:spPr>
          <a:xfrm>
            <a:off x="1624911" y="1605973"/>
            <a:ext cx="5232659" cy="12036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006060"/>
                </a:solidFill>
              </a:defRPr>
            </a:lvl1pPr>
          </a:lstStyle>
          <a:p>
            <a:r>
              <a:t>200 células</a:t>
            </a:r>
          </a:p>
        </p:txBody>
      </p:sp>
      <p:sp>
        <p:nvSpPr>
          <p:cNvPr id="134" name="TextBox 3"/>
          <p:cNvSpPr txBox="1"/>
          <p:nvPr/>
        </p:nvSpPr>
        <p:spPr>
          <a:xfrm>
            <a:off x="1103765" y="3287817"/>
            <a:ext cx="6274952" cy="1203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8800" b="1">
                <a:solidFill>
                  <a:srgbClr val="10475C"/>
                </a:solidFill>
              </a:defRPr>
            </a:lvl1pPr>
          </a:lstStyle>
          <a:p>
            <a:r>
              <a:t>5000 pessoas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" grpId="0" animBg="1" advAuto="0"/>
      <p:bldP spid="134" grpId="0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TextBox 3"/>
          <p:cNvSpPr txBox="1"/>
          <p:nvPr/>
        </p:nvSpPr>
        <p:spPr>
          <a:xfrm>
            <a:off x="2031603" y="109111"/>
            <a:ext cx="6979406" cy="13213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sz="4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TEMA DE HOJE: </a:t>
            </a:r>
          </a:p>
          <a:p>
            <a:pPr algn="r">
              <a:defRPr sz="40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 IGREJA EM CÉLULAS</a:t>
            </a:r>
          </a:p>
        </p:txBody>
      </p:sp>
      <p:sp>
        <p:nvSpPr>
          <p:cNvPr id="138" name="TextBox 6"/>
          <p:cNvSpPr txBox="1"/>
          <p:nvPr/>
        </p:nvSpPr>
        <p:spPr>
          <a:xfrm>
            <a:off x="162682" y="4508191"/>
            <a:ext cx="1360167" cy="4447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r>
              <a:t>AULA 1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589" y="245199"/>
            <a:ext cx="3195131" cy="4653103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TextBox 2"/>
          <p:cNvSpPr txBox="1"/>
          <p:nvPr/>
        </p:nvSpPr>
        <p:spPr>
          <a:xfrm>
            <a:off x="4626931" y="254117"/>
            <a:ext cx="3287772" cy="4733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Funcionam</a:t>
            </a:r>
          </a:p>
          <a:p>
            <a:pPr algn="r">
              <a:spcBef>
                <a:spcPts val="1200"/>
              </a:spcBef>
              <a:defRPr sz="3400" b="1"/>
            </a:pPr>
            <a:r>
              <a:t>Universais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Aplicação ampla</a:t>
            </a:r>
          </a:p>
          <a:p>
            <a:pPr algn="r">
              <a:spcBef>
                <a:spcPts val="1200"/>
              </a:spcBef>
              <a:defRPr sz="3400" b="1"/>
            </a:pPr>
            <a:r>
              <a:t>Fáceis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Praticáveis</a:t>
            </a:r>
          </a:p>
          <a:p>
            <a:pPr algn="r">
              <a:spcBef>
                <a:spcPts val="1200"/>
              </a:spcBef>
              <a:defRPr sz="3400" b="1"/>
            </a:pPr>
            <a:r>
              <a:t>Realistas</a:t>
            </a:r>
          </a:p>
          <a:p>
            <a:pPr algn="r">
              <a:spcBef>
                <a:spcPts val="1200"/>
              </a:spcBef>
              <a:defRPr sz="3400" b="1">
                <a:solidFill>
                  <a:srgbClr val="006060"/>
                </a:solidFill>
              </a:defRPr>
            </a:pPr>
            <a:r>
              <a:t>Motivadores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Box 8"/>
          <p:cNvSpPr txBox="1"/>
          <p:nvPr/>
        </p:nvSpPr>
        <p:spPr>
          <a:xfrm>
            <a:off x="757657" y="448699"/>
            <a:ext cx="6918916" cy="2619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9900">
                <a:solidFill>
                  <a:srgbClr val="006060"/>
                </a:solidFill>
              </a:defRPr>
            </a:lvl1pPr>
          </a:lstStyle>
          <a:p>
            <a:r>
              <a:t>+</a:t>
            </a:r>
          </a:p>
        </p:txBody>
      </p:sp>
      <p:sp>
        <p:nvSpPr>
          <p:cNvPr id="144" name="TextBox 1"/>
          <p:cNvSpPr txBox="1"/>
          <p:nvPr/>
        </p:nvSpPr>
        <p:spPr>
          <a:xfrm>
            <a:off x="757657" y="471383"/>
            <a:ext cx="6918916" cy="706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Leitura</a:t>
            </a:r>
            <a:r>
              <a:rPr b="0"/>
              <a:t> completa do livro</a:t>
            </a:r>
          </a:p>
        </p:txBody>
      </p:sp>
      <p:sp>
        <p:nvSpPr>
          <p:cNvPr id="145" name="TextBox 6"/>
          <p:cNvSpPr txBox="1"/>
          <p:nvPr/>
        </p:nvSpPr>
        <p:spPr>
          <a:xfrm>
            <a:off x="757657" y="3274495"/>
            <a:ext cx="6918916" cy="1455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4800" b="1"/>
            </a:pPr>
            <a:r>
              <a:t>Declaração</a:t>
            </a:r>
            <a:r>
              <a:rPr b="0"/>
              <a:t> de leitura no final do curso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2" descr="Picture 2"/>
          <p:cNvPicPr>
            <a:picLocks noChangeAspect="1"/>
          </p:cNvPicPr>
          <p:nvPr/>
        </p:nvPicPr>
        <p:blipFill>
          <a:blip r:embed="rId2"/>
          <a:srcRect r="10933"/>
          <a:stretch>
            <a:fillRect/>
          </a:stretch>
        </p:blipFill>
        <p:spPr>
          <a:xfrm>
            <a:off x="204113" y="1715763"/>
            <a:ext cx="8154726" cy="2458308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itle 1"/>
          <p:cNvSpPr txBox="1"/>
          <p:nvPr/>
        </p:nvSpPr>
        <p:spPr>
          <a:xfrm>
            <a:off x="502919" y="205978"/>
            <a:ext cx="7528561" cy="777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4600" spc="-100">
                <a:solidFill>
                  <a:srgbClr val="008080"/>
                </a:solidFill>
                <a:latin typeface="Cambria"/>
                <a:ea typeface="Cambria"/>
                <a:cs typeface="Cambria"/>
                <a:sym typeface="Cambria"/>
              </a:defRPr>
            </a:lvl1pPr>
          </a:lstStyle>
          <a:p>
            <a:r>
              <a:t>Atividade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TextBox 1"/>
          <p:cNvSpPr txBox="1"/>
          <p:nvPr/>
        </p:nvSpPr>
        <p:spPr>
          <a:xfrm>
            <a:off x="757657" y="563801"/>
            <a:ext cx="6918916" cy="8503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Para a </a:t>
            </a:r>
            <a:r>
              <a:rPr>
                <a:solidFill>
                  <a:srgbClr val="006060"/>
                </a:solidFill>
              </a:rPr>
              <a:t>próxima aula</a:t>
            </a:r>
            <a:r>
              <a:t>:</a:t>
            </a:r>
          </a:p>
        </p:txBody>
      </p:sp>
      <p:sp>
        <p:nvSpPr>
          <p:cNvPr id="151" name="TextBox 6"/>
          <p:cNvSpPr txBox="1"/>
          <p:nvPr/>
        </p:nvSpPr>
        <p:spPr>
          <a:xfrm>
            <a:off x="757657" y="2548820"/>
            <a:ext cx="6918916" cy="17774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6000" b="1"/>
            </a:pPr>
            <a:r>
              <a:t>Leitura dos</a:t>
            </a:r>
          </a:p>
          <a:p>
            <a:pPr algn="ctr">
              <a:defRPr sz="6000" b="1">
                <a:solidFill>
                  <a:srgbClr val="006060"/>
                </a:solidFill>
              </a:defRPr>
            </a:pPr>
            <a:r>
              <a:t>capítulos 1 e 2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25400" rotWithShape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254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Apresentação na tela (16:9)</PresentationFormat>
  <Slides>30</Slides>
  <Notes>0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Adjacency</vt:lpstr>
      <vt:lpstr>Apresentação do PowerPoint</vt:lpstr>
      <vt:lpstr>Apresentação do PowerPoint</vt:lpstr>
      <vt:lpstr>Alvo...</vt:lpstr>
      <vt:lpstr>Até 2030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Antigo Testamento - Jetro</vt:lpstr>
      <vt:lpstr>Novo Testamento</vt:lpstr>
      <vt:lpstr>Célula não é…</vt:lpstr>
      <vt:lpstr>Célula não é…</vt:lpstr>
      <vt:lpstr>Célula é…</vt:lpstr>
      <vt:lpstr>Célula é…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Alimento</vt:lpstr>
      <vt:lpstr>Proteção</vt:lpstr>
      <vt:lpstr>Ensino</vt:lpstr>
      <vt:lpstr>Disciplina</vt:lpstr>
      <vt:lpstr>Amor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Leidivone Caetano</cp:lastModifiedBy>
  <cp:revision>1</cp:revision>
  <dcterms:modified xsi:type="dcterms:W3CDTF">2023-05-10T09:31:19Z</dcterms:modified>
</cp:coreProperties>
</file>